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06" r:id="rId3"/>
    <p:sldMasterId id="2147483763" r:id="rId4"/>
    <p:sldMasterId id="2147483775" r:id="rId5"/>
  </p:sldMasterIdLst>
  <p:notesMasterIdLst>
    <p:notesMasterId r:id="rId81"/>
  </p:notesMasterIdLst>
  <p:sldIdLst>
    <p:sldId id="256" r:id="rId6"/>
    <p:sldId id="262" r:id="rId7"/>
    <p:sldId id="988" r:id="rId8"/>
    <p:sldId id="1002" r:id="rId9"/>
    <p:sldId id="1003" r:id="rId10"/>
    <p:sldId id="625" r:id="rId11"/>
    <p:sldId id="604" r:id="rId12"/>
    <p:sldId id="626" r:id="rId13"/>
    <p:sldId id="779" r:id="rId14"/>
    <p:sldId id="629" r:id="rId15"/>
    <p:sldId id="631" r:id="rId16"/>
    <p:sldId id="633" r:id="rId17"/>
    <p:sldId id="634" r:id="rId18"/>
    <p:sldId id="780" r:id="rId19"/>
    <p:sldId id="551" r:id="rId20"/>
    <p:sldId id="552" r:id="rId21"/>
    <p:sldId id="687" r:id="rId22"/>
    <p:sldId id="781" r:id="rId23"/>
    <p:sldId id="627" r:id="rId24"/>
    <p:sldId id="896" r:id="rId25"/>
    <p:sldId id="886" r:id="rId26"/>
    <p:sldId id="628" r:id="rId27"/>
    <p:sldId id="331" r:id="rId28"/>
    <p:sldId id="894" r:id="rId29"/>
    <p:sldId id="893" r:id="rId30"/>
    <p:sldId id="1117" r:id="rId31"/>
    <p:sldId id="1118" r:id="rId32"/>
    <p:sldId id="939" r:id="rId33"/>
    <p:sldId id="897" r:id="rId34"/>
    <p:sldId id="887" r:id="rId35"/>
    <p:sldId id="707" r:id="rId36"/>
    <p:sldId id="635" r:id="rId37"/>
    <p:sldId id="1123" r:id="rId38"/>
    <p:sldId id="637" r:id="rId39"/>
    <p:sldId id="892" r:id="rId40"/>
    <p:sldId id="778" r:id="rId41"/>
    <p:sldId id="638" r:id="rId42"/>
    <p:sldId id="617" r:id="rId43"/>
    <p:sldId id="895" r:id="rId44"/>
    <p:sldId id="841" r:id="rId45"/>
    <p:sldId id="898" r:id="rId46"/>
    <p:sldId id="899" r:id="rId47"/>
    <p:sldId id="849" r:id="rId48"/>
    <p:sldId id="929" r:id="rId49"/>
    <p:sldId id="990" r:id="rId50"/>
    <p:sldId id="991" r:id="rId51"/>
    <p:sldId id="992" r:id="rId52"/>
    <p:sldId id="993" r:id="rId53"/>
    <p:sldId id="994" r:id="rId54"/>
    <p:sldId id="639" r:id="rId55"/>
    <p:sldId id="903" r:id="rId56"/>
    <p:sldId id="904" r:id="rId57"/>
    <p:sldId id="619" r:id="rId58"/>
    <p:sldId id="996" r:id="rId59"/>
    <p:sldId id="995" r:id="rId60"/>
    <p:sldId id="998" r:id="rId61"/>
    <p:sldId id="997" r:id="rId62"/>
    <p:sldId id="905" r:id="rId63"/>
    <p:sldId id="632" r:id="rId64"/>
    <p:sldId id="1119" r:id="rId65"/>
    <p:sldId id="1120" r:id="rId66"/>
    <p:sldId id="1121" r:id="rId67"/>
    <p:sldId id="1122" r:id="rId68"/>
    <p:sldId id="906" r:id="rId69"/>
    <p:sldId id="640" r:id="rId70"/>
    <p:sldId id="620" r:id="rId71"/>
    <p:sldId id="621" r:id="rId72"/>
    <p:sldId id="999" r:id="rId73"/>
    <p:sldId id="1000" r:id="rId74"/>
    <p:sldId id="1001" r:id="rId75"/>
    <p:sldId id="934" r:id="rId76"/>
    <p:sldId id="935" r:id="rId77"/>
    <p:sldId id="936" r:id="rId78"/>
    <p:sldId id="937" r:id="rId79"/>
    <p:sldId id="938" r:id="rId8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85913" autoAdjust="0"/>
  </p:normalViewPr>
  <p:slideViewPr>
    <p:cSldViewPr>
      <p:cViewPr varScale="1">
        <p:scale>
          <a:sx n="97" d="100"/>
          <a:sy n="97" d="100"/>
        </p:scale>
        <p:origin x="1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FFB1916-966B-61A4-BD14-8F21D608A0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a:extLst>
              <a:ext uri="{FF2B5EF4-FFF2-40B4-BE49-F238E27FC236}">
                <a16:creationId xmlns:a16="http://schemas.microsoft.com/office/drawing/2014/main" id="{9B49D258-A5A9-141C-1181-2D7EBF0DDF9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DC54EB7F-F100-4047-9D99-C93A70E54CD4}" type="datetimeFigureOut">
              <a:rPr lang="fr-FR"/>
              <a:pPr>
                <a:defRPr/>
              </a:pPr>
              <a:t>02/06/2026</a:t>
            </a:fld>
            <a:endParaRPr lang="fr-FR"/>
          </a:p>
        </p:txBody>
      </p:sp>
      <p:sp>
        <p:nvSpPr>
          <p:cNvPr id="4" name="Espace réservé de l'image des diapositives 3">
            <a:extLst>
              <a:ext uri="{FF2B5EF4-FFF2-40B4-BE49-F238E27FC236}">
                <a16:creationId xmlns:a16="http://schemas.microsoft.com/office/drawing/2014/main" id="{1DC20E28-1F4E-C906-9D0D-3014F0B4308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EB70E643-A2B4-0A91-18D7-11C0E58DDA0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602B15A-5303-9276-069F-69E2B784944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6A193B92-DEEE-4E7B-DCBE-AA3EE63F04F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D837370-0237-430E-B638-9E38FEE8CDF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95B83C5-CF09-AE4F-1034-8D48E16BA6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C37FD14-3247-3D0E-5FC2-AFE583E012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196" name="Slide Number Placeholder 3">
            <a:extLst>
              <a:ext uri="{FF2B5EF4-FFF2-40B4-BE49-F238E27FC236}">
                <a16:creationId xmlns:a16="http://schemas.microsoft.com/office/drawing/2014/main" id="{CE97231D-8CD7-E4D8-522E-5172CE1FBE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70C080-8E61-4B5D-A585-F4EE06AC14A8}" type="slidenum">
              <a:rPr lang="fr-FR" altLang="fr-FR" smtClean="0"/>
              <a:pPr/>
              <a:t>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D1C5034-A638-7384-10C9-048BD6A704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7AD579-6F20-9085-C15C-6E55105BAA40}"/>
              </a:ext>
            </a:extLst>
          </p:cNvPr>
          <p:cNvSpPr>
            <a:spLocks noGrp="1"/>
          </p:cNvSpPr>
          <p:nvPr>
            <p:ph type="body" idx="1"/>
          </p:nvPr>
        </p:nvSpPr>
        <p:spPr/>
        <p:txBody>
          <a:bodyPr/>
          <a:lstStyle/>
          <a:p>
            <a:pPr>
              <a:defRPr/>
            </a:pPr>
            <a:r>
              <a:rPr lang="en-US" dirty="0"/>
              <a:t>Sujets dont vous pouvez parler :</a:t>
            </a:r>
          </a:p>
          <a:p>
            <a:pPr marL="171450" indent="-171450">
              <a:buFont typeface="Arial" panose="020B0604020202020204" pitchFamily="34" charset="0"/>
              <a:buChar char="•"/>
              <a:defRPr/>
            </a:pPr>
            <a:r>
              <a:rPr lang="en-US" dirty="0"/>
              <a:t>Préhistoire et Antiquité</a:t>
            </a:r>
          </a:p>
          <a:p>
            <a:pPr marL="171450" indent="-171450">
              <a:buFont typeface="Arial" panose="020B0604020202020204" pitchFamily="34" charset="0"/>
              <a:buChar char="•"/>
              <a:defRPr/>
            </a:pPr>
            <a:r>
              <a:rPr lang="en-US" dirty="0"/>
              <a:t>Moyen Âge</a:t>
            </a:r>
          </a:p>
          <a:p>
            <a:pPr marL="171450" indent="-171450">
              <a:buFont typeface="Arial" panose="020B0604020202020204" pitchFamily="34" charset="0"/>
              <a:buChar char="•"/>
              <a:defRPr/>
            </a:pPr>
            <a:r>
              <a:rPr lang="en-US" dirty="0"/>
              <a:t>De la Renaissance au dix-huitième siècle</a:t>
            </a:r>
          </a:p>
          <a:p>
            <a:pPr marL="171450" indent="-171450">
              <a:buFont typeface="Arial" panose="020B0604020202020204" pitchFamily="34" charset="0"/>
              <a:buChar char="•"/>
              <a:defRPr/>
            </a:pPr>
            <a:r>
              <a:rPr lang="en-US" dirty="0"/>
              <a:t>La Révolution française et l'Empire</a:t>
            </a:r>
          </a:p>
          <a:p>
            <a:pPr marL="171450" indent="-171450">
              <a:buFont typeface="Arial" panose="020B0604020202020204" pitchFamily="34" charset="0"/>
              <a:buChar char="•"/>
              <a:defRPr/>
            </a:pPr>
            <a:r>
              <a:rPr lang="en-US" dirty="0"/>
              <a:t>De la Restauration à la Commune de Paris</a:t>
            </a:r>
          </a:p>
          <a:p>
            <a:pPr marL="171450" indent="-171450">
              <a:buFont typeface="Arial" panose="020B0604020202020204" pitchFamily="34" charset="0"/>
              <a:buChar char="•"/>
              <a:defRPr/>
            </a:pPr>
            <a:r>
              <a:rPr lang="en-US" dirty="0"/>
              <a:t>De la Belle Époque à la Seconde Guerre mondiale</a:t>
            </a:r>
          </a:p>
          <a:p>
            <a:pPr marL="171450" indent="-171450">
              <a:buFont typeface="Arial" panose="020B0604020202020204" pitchFamily="34" charset="0"/>
              <a:buChar char="•"/>
              <a:defRPr/>
            </a:pPr>
            <a:r>
              <a:rPr lang="en-US" dirty="0"/>
              <a:t>Le Paris contemporain</a:t>
            </a:r>
          </a:p>
        </p:txBody>
      </p:sp>
      <p:sp>
        <p:nvSpPr>
          <p:cNvPr id="10244" name="Slide Number Placeholder 3">
            <a:extLst>
              <a:ext uri="{FF2B5EF4-FFF2-40B4-BE49-F238E27FC236}">
                <a16:creationId xmlns:a16="http://schemas.microsoft.com/office/drawing/2014/main" id="{1BF9EF92-DA62-0DBA-AAA9-26BF070F20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752E36-1C12-42DB-900A-90A9A9DAEFFF}" type="slidenum">
              <a:rPr lang="en-US" altLang="fr-FR" smtClean="0">
                <a:solidFill>
                  <a:srgbClr val="000000"/>
                </a:solidFill>
                <a:latin typeface="Calibri" panose="020F0502020204030204" pitchFamily="34" charset="0"/>
              </a:rPr>
              <a:pPr/>
              <a:t>2</a:t>
            </a:fld>
            <a:endParaRPr lang="en-US" altLang="fr-FR">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5317F58-A2E0-7DF8-AC10-DBA0A338A6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9E3C8D-27F1-E512-CD21-A4D14A1A9027}"/>
              </a:ext>
            </a:extLst>
          </p:cNvPr>
          <p:cNvSpPr>
            <a:spLocks noGrp="1"/>
          </p:cNvSpPr>
          <p:nvPr>
            <p:ph type="body" idx="1"/>
          </p:nvPr>
        </p:nvSpPr>
        <p:spPr/>
        <p:txBody>
          <a:bodyPr/>
          <a:lstStyle/>
          <a:p>
            <a:pPr>
              <a:defRPr/>
            </a:pPr>
            <a:r>
              <a:rPr lang="en-US" dirty="0"/>
              <a:t>Sujets dont vous pouvez parler :</a:t>
            </a:r>
          </a:p>
          <a:p>
            <a:pPr marL="171450" indent="-171450">
              <a:buFont typeface="Arial" panose="020B0604020202020204" pitchFamily="34" charset="0"/>
              <a:buChar char="•"/>
              <a:defRPr/>
            </a:pPr>
            <a:r>
              <a:rPr lang="en-US" dirty="0"/>
              <a:t>Localisation</a:t>
            </a:r>
          </a:p>
          <a:p>
            <a:pPr marL="171450" indent="-171450">
              <a:buFont typeface="Arial" panose="020B0604020202020204" pitchFamily="34" charset="0"/>
              <a:buChar char="•"/>
              <a:defRPr/>
            </a:pPr>
            <a:r>
              <a:rPr lang="en-US" dirty="0"/>
              <a:t>Topographie</a:t>
            </a:r>
          </a:p>
          <a:p>
            <a:pPr marL="171450" indent="-171450">
              <a:buFont typeface="Arial" panose="020B0604020202020204" pitchFamily="34" charset="0"/>
              <a:buChar char="•"/>
              <a:defRPr/>
            </a:pPr>
            <a:r>
              <a:rPr lang="en-US" dirty="0"/>
              <a:t>Hydrographie</a:t>
            </a:r>
          </a:p>
          <a:p>
            <a:pPr marL="171450" indent="-171450">
              <a:buFont typeface="Arial" panose="020B0604020202020204" pitchFamily="34" charset="0"/>
              <a:buChar char="•"/>
              <a:defRPr/>
            </a:pPr>
            <a:r>
              <a:rPr lang="en-US" dirty="0"/>
              <a:t>Relief</a:t>
            </a:r>
          </a:p>
          <a:p>
            <a:pPr marL="171450" indent="-171450">
              <a:buFont typeface="Arial" panose="020B0604020202020204" pitchFamily="34" charset="0"/>
              <a:buChar char="•"/>
              <a:defRPr/>
            </a:pPr>
            <a:r>
              <a:rPr lang="en-US" dirty="0"/>
              <a:t>Géologie</a:t>
            </a:r>
          </a:p>
          <a:p>
            <a:pPr marL="171450" indent="-171450">
              <a:buFont typeface="Arial" panose="020B0604020202020204" pitchFamily="34" charset="0"/>
              <a:buChar char="•"/>
              <a:defRPr/>
            </a:pPr>
            <a:r>
              <a:rPr lang="en-US" dirty="0"/>
              <a:t>Climat</a:t>
            </a:r>
          </a:p>
          <a:p>
            <a:pPr marL="171450" indent="-171450">
              <a:buFont typeface="Arial" panose="020B0604020202020204" pitchFamily="34" charset="0"/>
              <a:buChar char="•"/>
              <a:defRPr/>
            </a:pPr>
            <a:r>
              <a:rPr lang="en-US" dirty="0"/>
              <a:t>Environnement</a:t>
            </a:r>
          </a:p>
          <a:p>
            <a:pPr marL="171450" indent="-171450">
              <a:buFont typeface="Arial" panose="020B0604020202020204" pitchFamily="34" charset="0"/>
              <a:buChar char="•"/>
              <a:defRPr/>
            </a:pPr>
            <a:r>
              <a:rPr lang="en-US" dirty="0"/>
              <a:t>Transports</a:t>
            </a:r>
          </a:p>
        </p:txBody>
      </p:sp>
      <p:sp>
        <p:nvSpPr>
          <p:cNvPr id="15364" name="Slide Number Placeholder 3">
            <a:extLst>
              <a:ext uri="{FF2B5EF4-FFF2-40B4-BE49-F238E27FC236}">
                <a16:creationId xmlns:a16="http://schemas.microsoft.com/office/drawing/2014/main" id="{9085FC11-B93A-9133-A115-53F4BDEA88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4421FB-04A8-4D72-9EB9-FBA1775630F6}" type="slidenum">
              <a:rPr lang="en-US" altLang="fr-FR" smtClean="0">
                <a:solidFill>
                  <a:srgbClr val="000000"/>
                </a:solidFill>
                <a:latin typeface="Calibri" panose="020F0502020204030204" pitchFamily="34" charset="0"/>
              </a:rPr>
              <a:pPr/>
              <a:t>6</a:t>
            </a:fld>
            <a:endParaRPr lang="en-US" altLang="fr-FR">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8867CE10-52A8-ACC1-47CE-DE944CD688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notes 2">
            <a:extLst>
              <a:ext uri="{FF2B5EF4-FFF2-40B4-BE49-F238E27FC236}">
                <a16:creationId xmlns:a16="http://schemas.microsoft.com/office/drawing/2014/main" id="{A2C2A414-D5CD-C75C-E374-945636DA5A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1204" name="Espace réservé du numéro de diapositive 3">
            <a:extLst>
              <a:ext uri="{FF2B5EF4-FFF2-40B4-BE49-F238E27FC236}">
                <a16:creationId xmlns:a16="http://schemas.microsoft.com/office/drawing/2014/main" id="{4CDF1CEA-0966-01EC-5CDF-0B9BF690D3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114719-AE42-428A-A30F-6E996C109FB6}" type="slidenum">
              <a:rPr lang="fr-FR" altLang="fr-FR" smtClean="0"/>
              <a:pPr/>
              <a:t>40</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62F8AFF-28C1-921E-0104-355505A82F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CD41295-FFA8-4C6B-A61A-958384C5A586}"/>
              </a:ext>
            </a:extLst>
          </p:cNvPr>
          <p:cNvSpPr>
            <a:spLocks noGrp="1"/>
          </p:cNvSpPr>
          <p:nvPr>
            <p:ph type="body" idx="1"/>
          </p:nvPr>
        </p:nvSpPr>
        <p:spPr/>
        <p:txBody>
          <a:bodyPr/>
          <a:lstStyle/>
          <a:p>
            <a:pPr>
              <a:defRPr/>
            </a:pPr>
            <a:r>
              <a:rPr lang="en-US" dirty="0"/>
              <a:t>Sujets dont vous pouvez parler :</a:t>
            </a:r>
          </a:p>
          <a:p>
            <a:pPr marL="171450" indent="-171450">
              <a:buFont typeface="Arial" panose="020B0604020202020204" pitchFamily="34" charset="0"/>
              <a:buChar char="•"/>
              <a:defRPr/>
            </a:pPr>
            <a:r>
              <a:rPr lang="en-US" dirty="0"/>
              <a:t>Localisation</a:t>
            </a:r>
          </a:p>
          <a:p>
            <a:pPr marL="171450" indent="-171450">
              <a:buFont typeface="Arial" panose="020B0604020202020204" pitchFamily="34" charset="0"/>
              <a:buChar char="•"/>
              <a:defRPr/>
            </a:pPr>
            <a:r>
              <a:rPr lang="en-US" dirty="0"/>
              <a:t>Topographie</a:t>
            </a:r>
          </a:p>
          <a:p>
            <a:pPr marL="171450" indent="-171450">
              <a:buFont typeface="Arial" panose="020B0604020202020204" pitchFamily="34" charset="0"/>
              <a:buChar char="•"/>
              <a:defRPr/>
            </a:pPr>
            <a:r>
              <a:rPr lang="en-US" dirty="0"/>
              <a:t>Hydrographie</a:t>
            </a:r>
          </a:p>
          <a:p>
            <a:pPr marL="171450" indent="-171450">
              <a:buFont typeface="Arial" panose="020B0604020202020204" pitchFamily="34" charset="0"/>
              <a:buChar char="•"/>
              <a:defRPr/>
            </a:pPr>
            <a:r>
              <a:rPr lang="en-US" dirty="0"/>
              <a:t>Relief</a:t>
            </a:r>
          </a:p>
          <a:p>
            <a:pPr marL="171450" indent="-171450">
              <a:buFont typeface="Arial" panose="020B0604020202020204" pitchFamily="34" charset="0"/>
              <a:buChar char="•"/>
              <a:defRPr/>
            </a:pPr>
            <a:r>
              <a:rPr lang="en-US" dirty="0"/>
              <a:t>Géologie</a:t>
            </a:r>
          </a:p>
          <a:p>
            <a:pPr marL="171450" indent="-171450">
              <a:buFont typeface="Arial" panose="020B0604020202020204" pitchFamily="34" charset="0"/>
              <a:buChar char="•"/>
              <a:defRPr/>
            </a:pPr>
            <a:r>
              <a:rPr lang="en-US" dirty="0"/>
              <a:t>Climat</a:t>
            </a:r>
          </a:p>
          <a:p>
            <a:pPr marL="171450" indent="-171450">
              <a:buFont typeface="Arial" panose="020B0604020202020204" pitchFamily="34" charset="0"/>
              <a:buChar char="•"/>
              <a:defRPr/>
            </a:pPr>
            <a:r>
              <a:rPr lang="en-US" dirty="0"/>
              <a:t>Environnement</a:t>
            </a:r>
          </a:p>
          <a:p>
            <a:pPr marL="171450" indent="-171450">
              <a:buFont typeface="Arial" panose="020B0604020202020204" pitchFamily="34" charset="0"/>
              <a:buChar char="•"/>
              <a:defRPr/>
            </a:pPr>
            <a:r>
              <a:rPr lang="en-US" dirty="0"/>
              <a:t>Transports</a:t>
            </a:r>
          </a:p>
        </p:txBody>
      </p:sp>
      <p:sp>
        <p:nvSpPr>
          <p:cNvPr id="77828" name="Slide Number Placeholder 3">
            <a:extLst>
              <a:ext uri="{FF2B5EF4-FFF2-40B4-BE49-F238E27FC236}">
                <a16:creationId xmlns:a16="http://schemas.microsoft.com/office/drawing/2014/main" id="{56098346-354D-EB73-ACF4-A6FDB1093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8F6529-BAB9-491A-9BD2-2AC4005A0139}" type="slidenum">
              <a:rPr lang="en-US" altLang="fr-FR" smtClean="0">
                <a:solidFill>
                  <a:srgbClr val="000000"/>
                </a:solidFill>
                <a:latin typeface="Calibri" panose="020F0502020204030204" pitchFamily="34" charset="0"/>
              </a:rPr>
              <a:pPr/>
              <a:t>65</a:t>
            </a:fld>
            <a:endParaRPr lang="en-US" altLang="fr-FR">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4EB40C3-E842-AFAA-6F64-5EBAECFDDF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0B31AB-DDF3-CA9F-32D4-443A90D4B926}"/>
              </a:ext>
            </a:extLst>
          </p:cNvPr>
          <p:cNvSpPr>
            <a:spLocks noGrp="1"/>
          </p:cNvSpPr>
          <p:nvPr>
            <p:ph type="body" idx="1"/>
          </p:nvPr>
        </p:nvSpPr>
        <p:spPr/>
        <p:txBody>
          <a:bodyPr/>
          <a:lstStyle/>
          <a:p>
            <a:pPr>
              <a:defRPr/>
            </a:pPr>
            <a:r>
              <a:rPr lang="en-US" dirty="0"/>
              <a:t>Sujets dont vous pouvez parler :</a:t>
            </a:r>
          </a:p>
          <a:p>
            <a:pPr marL="171450" indent="-171450">
              <a:buFont typeface="Arial" panose="020B0604020202020204" pitchFamily="34" charset="0"/>
              <a:buChar char="•"/>
              <a:defRPr/>
            </a:pPr>
            <a:r>
              <a:rPr lang="en-US" dirty="0"/>
              <a:t>Localisation</a:t>
            </a:r>
          </a:p>
          <a:p>
            <a:pPr marL="171450" indent="-171450">
              <a:buFont typeface="Arial" panose="020B0604020202020204" pitchFamily="34" charset="0"/>
              <a:buChar char="•"/>
              <a:defRPr/>
            </a:pPr>
            <a:r>
              <a:rPr lang="en-US" dirty="0"/>
              <a:t>Topographie</a:t>
            </a:r>
          </a:p>
          <a:p>
            <a:pPr marL="171450" indent="-171450">
              <a:buFont typeface="Arial" panose="020B0604020202020204" pitchFamily="34" charset="0"/>
              <a:buChar char="•"/>
              <a:defRPr/>
            </a:pPr>
            <a:r>
              <a:rPr lang="en-US" dirty="0"/>
              <a:t>Hydrographie</a:t>
            </a:r>
          </a:p>
          <a:p>
            <a:pPr marL="171450" indent="-171450">
              <a:buFont typeface="Arial" panose="020B0604020202020204" pitchFamily="34" charset="0"/>
              <a:buChar char="•"/>
              <a:defRPr/>
            </a:pPr>
            <a:r>
              <a:rPr lang="en-US" dirty="0"/>
              <a:t>Relief</a:t>
            </a:r>
          </a:p>
          <a:p>
            <a:pPr marL="171450" indent="-171450">
              <a:buFont typeface="Arial" panose="020B0604020202020204" pitchFamily="34" charset="0"/>
              <a:buChar char="•"/>
              <a:defRPr/>
            </a:pPr>
            <a:r>
              <a:rPr lang="en-US" dirty="0"/>
              <a:t>Géologie</a:t>
            </a:r>
          </a:p>
          <a:p>
            <a:pPr marL="171450" indent="-171450">
              <a:buFont typeface="Arial" panose="020B0604020202020204" pitchFamily="34" charset="0"/>
              <a:buChar char="•"/>
              <a:defRPr/>
            </a:pPr>
            <a:r>
              <a:rPr lang="en-US" dirty="0"/>
              <a:t>Climat</a:t>
            </a:r>
          </a:p>
          <a:p>
            <a:pPr marL="171450" indent="-171450">
              <a:buFont typeface="Arial" panose="020B0604020202020204" pitchFamily="34" charset="0"/>
              <a:buChar char="•"/>
              <a:defRPr/>
            </a:pPr>
            <a:r>
              <a:rPr lang="en-US" dirty="0"/>
              <a:t>Environnement</a:t>
            </a:r>
          </a:p>
          <a:p>
            <a:pPr marL="171450" indent="-171450">
              <a:buFont typeface="Arial" panose="020B0604020202020204" pitchFamily="34" charset="0"/>
              <a:buChar char="•"/>
              <a:defRPr/>
            </a:pPr>
            <a:r>
              <a:rPr lang="en-US" dirty="0"/>
              <a:t>Transports</a:t>
            </a:r>
          </a:p>
        </p:txBody>
      </p:sp>
      <p:sp>
        <p:nvSpPr>
          <p:cNvPr id="84996" name="Slide Number Placeholder 3">
            <a:extLst>
              <a:ext uri="{FF2B5EF4-FFF2-40B4-BE49-F238E27FC236}">
                <a16:creationId xmlns:a16="http://schemas.microsoft.com/office/drawing/2014/main" id="{6B2278F2-ADA5-5F6C-4583-96BD45D24B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F30B85-05D3-4C3A-B852-5AF0537E82A4}" type="slidenum">
              <a:rPr lang="en-US" altLang="fr-FR" smtClean="0">
                <a:solidFill>
                  <a:srgbClr val="000000"/>
                </a:solidFill>
                <a:latin typeface="Calibri" panose="020F0502020204030204" pitchFamily="34" charset="0"/>
              </a:rPr>
              <a:pPr/>
              <a:t>71</a:t>
            </a:fld>
            <a:endParaRPr lang="en-US" altLang="fr-FR">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6BBCF952-92A5-56DD-B007-7C5479AAED26}"/>
              </a:ext>
            </a:extLst>
          </p:cNvPr>
          <p:cNvSpPr>
            <a:spLocks noGrp="1"/>
          </p:cNvSpPr>
          <p:nvPr>
            <p:ph type="dt" sz="half" idx="10"/>
          </p:nvPr>
        </p:nvSpPr>
        <p:spPr/>
        <p:txBody>
          <a:bodyPr/>
          <a:lstStyle>
            <a:lvl1pPr>
              <a:defRPr/>
            </a:lvl1pPr>
          </a:lstStyle>
          <a:p>
            <a:pPr>
              <a:defRPr/>
            </a:pPr>
            <a:fld id="{97EED2CF-3816-46AB-9833-27AE8FB6B8CD}"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4590FFA2-5424-5C96-8A73-AA6A1723CE4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D89790E-3102-2F93-C3AC-CF9968E9549C}"/>
              </a:ext>
            </a:extLst>
          </p:cNvPr>
          <p:cNvSpPr>
            <a:spLocks noGrp="1"/>
          </p:cNvSpPr>
          <p:nvPr>
            <p:ph type="sldNum" sz="quarter" idx="12"/>
          </p:nvPr>
        </p:nvSpPr>
        <p:spPr/>
        <p:txBody>
          <a:bodyPr/>
          <a:lstStyle>
            <a:lvl1pPr>
              <a:defRPr/>
            </a:lvl1pPr>
          </a:lstStyle>
          <a:p>
            <a:pPr>
              <a:defRPr/>
            </a:pPr>
            <a:fld id="{64ABBA60-6160-48B8-A965-DE9290ABCF88}" type="slidenum">
              <a:rPr lang="fr-FR" altLang="fr-FR"/>
              <a:pPr>
                <a:defRPr/>
              </a:pPr>
              <a:t>‹N°›</a:t>
            </a:fld>
            <a:endParaRPr lang="fr-FR" altLang="fr-FR"/>
          </a:p>
        </p:txBody>
      </p:sp>
    </p:spTree>
    <p:extLst>
      <p:ext uri="{BB962C8B-B14F-4D97-AF65-F5344CB8AC3E}">
        <p14:creationId xmlns:p14="http://schemas.microsoft.com/office/powerpoint/2010/main" val="295875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DDA473-A75D-ECB2-3E0A-1BCA8E799F33}"/>
              </a:ext>
            </a:extLst>
          </p:cNvPr>
          <p:cNvSpPr>
            <a:spLocks noGrp="1"/>
          </p:cNvSpPr>
          <p:nvPr>
            <p:ph type="dt" sz="half" idx="10"/>
          </p:nvPr>
        </p:nvSpPr>
        <p:spPr/>
        <p:txBody>
          <a:bodyPr/>
          <a:lstStyle>
            <a:lvl1pPr>
              <a:defRPr/>
            </a:lvl1pPr>
          </a:lstStyle>
          <a:p>
            <a:pPr>
              <a:defRPr/>
            </a:pPr>
            <a:fld id="{57D963AD-7098-4FDB-B384-21A39E73B997}"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EA73A783-11FF-3D29-625A-E78CC78DCE9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4996B43-9CA3-BCA8-E730-8F3763351207}"/>
              </a:ext>
            </a:extLst>
          </p:cNvPr>
          <p:cNvSpPr>
            <a:spLocks noGrp="1"/>
          </p:cNvSpPr>
          <p:nvPr>
            <p:ph type="sldNum" sz="quarter" idx="12"/>
          </p:nvPr>
        </p:nvSpPr>
        <p:spPr/>
        <p:txBody>
          <a:bodyPr/>
          <a:lstStyle>
            <a:lvl1pPr>
              <a:defRPr/>
            </a:lvl1pPr>
          </a:lstStyle>
          <a:p>
            <a:pPr>
              <a:defRPr/>
            </a:pPr>
            <a:fld id="{3891FE74-7943-4B7B-B868-E7D0F775A139}" type="slidenum">
              <a:rPr lang="fr-FR" altLang="fr-FR"/>
              <a:pPr>
                <a:defRPr/>
              </a:pPr>
              <a:t>‹N°›</a:t>
            </a:fld>
            <a:endParaRPr lang="fr-FR" altLang="fr-FR"/>
          </a:p>
        </p:txBody>
      </p:sp>
    </p:spTree>
    <p:extLst>
      <p:ext uri="{BB962C8B-B14F-4D97-AF65-F5344CB8AC3E}">
        <p14:creationId xmlns:p14="http://schemas.microsoft.com/office/powerpoint/2010/main" val="50055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575691-E4E7-4DA2-3C73-15DE5FF6E155}"/>
              </a:ext>
            </a:extLst>
          </p:cNvPr>
          <p:cNvSpPr>
            <a:spLocks noGrp="1"/>
          </p:cNvSpPr>
          <p:nvPr>
            <p:ph type="dt" sz="half" idx="10"/>
          </p:nvPr>
        </p:nvSpPr>
        <p:spPr/>
        <p:txBody>
          <a:bodyPr/>
          <a:lstStyle>
            <a:lvl1pPr>
              <a:defRPr/>
            </a:lvl1pPr>
          </a:lstStyle>
          <a:p>
            <a:pPr>
              <a:defRPr/>
            </a:pPr>
            <a:fld id="{61038FED-CB9F-4BBB-A058-8E0863ADD229}"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9C8B3F08-B003-3317-128F-A01A3C3450D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700A230-D5E7-4FBD-F4FC-E9378EEF59D5}"/>
              </a:ext>
            </a:extLst>
          </p:cNvPr>
          <p:cNvSpPr>
            <a:spLocks noGrp="1"/>
          </p:cNvSpPr>
          <p:nvPr>
            <p:ph type="sldNum" sz="quarter" idx="12"/>
          </p:nvPr>
        </p:nvSpPr>
        <p:spPr/>
        <p:txBody>
          <a:bodyPr/>
          <a:lstStyle>
            <a:lvl1pPr>
              <a:defRPr/>
            </a:lvl1pPr>
          </a:lstStyle>
          <a:p>
            <a:pPr>
              <a:defRPr/>
            </a:pPr>
            <a:fld id="{F51DE5D3-6FCF-4946-9EBE-AA151B1B7D34}" type="slidenum">
              <a:rPr lang="fr-FR" altLang="fr-FR"/>
              <a:pPr>
                <a:defRPr/>
              </a:pPr>
              <a:t>‹N°›</a:t>
            </a:fld>
            <a:endParaRPr lang="fr-FR" altLang="fr-FR"/>
          </a:p>
        </p:txBody>
      </p:sp>
    </p:spTree>
    <p:extLst>
      <p:ext uri="{BB962C8B-B14F-4D97-AF65-F5344CB8AC3E}">
        <p14:creationId xmlns:p14="http://schemas.microsoft.com/office/powerpoint/2010/main" val="66584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Cliquez pour modifier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16421D81-062C-E2F3-A74F-40A2441E7EAF}"/>
              </a:ext>
            </a:extLst>
          </p:cNvPr>
          <p:cNvSpPr>
            <a:spLocks noGrp="1"/>
          </p:cNvSpPr>
          <p:nvPr>
            <p:ph type="dt" sz="half" idx="10"/>
          </p:nvPr>
        </p:nvSpPr>
        <p:spPr/>
        <p:txBody>
          <a:bodyPr/>
          <a:lstStyle>
            <a:lvl1pPr>
              <a:defRPr/>
            </a:lvl1pPr>
          </a:lstStyle>
          <a:p>
            <a:pPr>
              <a:defRPr/>
            </a:pPr>
            <a:fld id="{08B24EEA-2B33-4728-9C3C-341A1CFFEC9F}"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6B3F128B-9B8B-65CE-D2B3-A08711A9DFD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1755BE9-0C67-0225-A35A-69CB07E4F137}"/>
              </a:ext>
            </a:extLst>
          </p:cNvPr>
          <p:cNvSpPr>
            <a:spLocks noGrp="1"/>
          </p:cNvSpPr>
          <p:nvPr>
            <p:ph type="sldNum" sz="quarter" idx="12"/>
          </p:nvPr>
        </p:nvSpPr>
        <p:spPr/>
        <p:txBody>
          <a:bodyPr/>
          <a:lstStyle>
            <a:lvl1pPr>
              <a:defRPr/>
            </a:lvl1pPr>
          </a:lstStyle>
          <a:p>
            <a:pPr>
              <a:defRPr/>
            </a:pPr>
            <a:fld id="{F61DD850-6283-48B1-9EDD-2CF993FB0BD7}" type="slidenum">
              <a:rPr lang="fr-FR" altLang="fr-FR"/>
              <a:pPr>
                <a:defRPr/>
              </a:pPr>
              <a:t>‹N°›</a:t>
            </a:fld>
            <a:endParaRPr lang="fr-FR" altLang="fr-FR"/>
          </a:p>
        </p:txBody>
      </p:sp>
    </p:spTree>
    <p:extLst>
      <p:ext uri="{BB962C8B-B14F-4D97-AF65-F5344CB8AC3E}">
        <p14:creationId xmlns:p14="http://schemas.microsoft.com/office/powerpoint/2010/main" val="144412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022F71-0FB3-1912-ED13-2DC26E26E9F8}"/>
              </a:ext>
            </a:extLst>
          </p:cNvPr>
          <p:cNvSpPr>
            <a:spLocks noGrp="1"/>
          </p:cNvSpPr>
          <p:nvPr>
            <p:ph type="dt" sz="half" idx="10"/>
          </p:nvPr>
        </p:nvSpPr>
        <p:spPr/>
        <p:txBody>
          <a:bodyPr/>
          <a:lstStyle>
            <a:lvl1pPr>
              <a:defRPr/>
            </a:lvl1pPr>
          </a:lstStyle>
          <a:p>
            <a:pPr>
              <a:defRPr/>
            </a:pPr>
            <a:fld id="{3A73B7C6-8BAB-42EE-801A-A10F7DD84FEC}"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EE8CF098-9D80-FDF1-D2A7-8636B496943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A283B08-4D97-42E0-9AF2-3C629BFD9D25}"/>
              </a:ext>
            </a:extLst>
          </p:cNvPr>
          <p:cNvSpPr>
            <a:spLocks noGrp="1"/>
          </p:cNvSpPr>
          <p:nvPr>
            <p:ph type="sldNum" sz="quarter" idx="12"/>
          </p:nvPr>
        </p:nvSpPr>
        <p:spPr/>
        <p:txBody>
          <a:bodyPr/>
          <a:lstStyle>
            <a:lvl1pPr>
              <a:defRPr/>
            </a:lvl1pPr>
          </a:lstStyle>
          <a:p>
            <a:pPr>
              <a:defRPr/>
            </a:pPr>
            <a:fld id="{4CE2409A-EB71-43D5-8756-3CDCC8E5FA41}" type="slidenum">
              <a:rPr lang="fr-FR" altLang="fr-FR"/>
              <a:pPr>
                <a:defRPr/>
              </a:pPr>
              <a:t>‹N°›</a:t>
            </a:fld>
            <a:endParaRPr lang="fr-FR" altLang="fr-FR"/>
          </a:p>
        </p:txBody>
      </p:sp>
    </p:spTree>
    <p:extLst>
      <p:ext uri="{BB962C8B-B14F-4D97-AF65-F5344CB8AC3E}">
        <p14:creationId xmlns:p14="http://schemas.microsoft.com/office/powerpoint/2010/main" val="248228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Cliquez pour modifier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1A905AF-C6F6-7741-E377-49FA35A572EC}"/>
              </a:ext>
            </a:extLst>
          </p:cNvPr>
          <p:cNvSpPr>
            <a:spLocks noGrp="1"/>
          </p:cNvSpPr>
          <p:nvPr>
            <p:ph type="dt" sz="half" idx="10"/>
          </p:nvPr>
        </p:nvSpPr>
        <p:spPr/>
        <p:txBody>
          <a:bodyPr/>
          <a:lstStyle>
            <a:lvl1pPr>
              <a:defRPr/>
            </a:lvl1pPr>
          </a:lstStyle>
          <a:p>
            <a:pPr>
              <a:defRPr/>
            </a:pPr>
            <a:fld id="{4FEB49DE-0067-4A60-80C5-08F569922A05}"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019D6CD1-9C96-7B9D-C2E5-3950999FE4A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2227197-521E-F21A-340C-51EB51CB6ADE}"/>
              </a:ext>
            </a:extLst>
          </p:cNvPr>
          <p:cNvSpPr>
            <a:spLocks noGrp="1"/>
          </p:cNvSpPr>
          <p:nvPr>
            <p:ph type="sldNum" sz="quarter" idx="12"/>
          </p:nvPr>
        </p:nvSpPr>
        <p:spPr/>
        <p:txBody>
          <a:bodyPr/>
          <a:lstStyle>
            <a:lvl1pPr>
              <a:defRPr/>
            </a:lvl1pPr>
          </a:lstStyle>
          <a:p>
            <a:pPr>
              <a:defRPr/>
            </a:pPr>
            <a:fld id="{E52DB7BA-E1A3-4D0D-BE6D-F0D85FDBE888}" type="slidenum">
              <a:rPr lang="fr-FR" altLang="fr-FR"/>
              <a:pPr>
                <a:defRPr/>
              </a:pPr>
              <a:t>‹N°›</a:t>
            </a:fld>
            <a:endParaRPr lang="fr-FR" altLang="fr-FR"/>
          </a:p>
        </p:txBody>
      </p:sp>
    </p:spTree>
    <p:extLst>
      <p:ext uri="{BB962C8B-B14F-4D97-AF65-F5344CB8AC3E}">
        <p14:creationId xmlns:p14="http://schemas.microsoft.com/office/powerpoint/2010/main" val="2102499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814195C6-E233-179C-437A-7A398C350BC8}"/>
              </a:ext>
            </a:extLst>
          </p:cNvPr>
          <p:cNvSpPr>
            <a:spLocks noGrp="1"/>
          </p:cNvSpPr>
          <p:nvPr>
            <p:ph type="dt" sz="half" idx="10"/>
          </p:nvPr>
        </p:nvSpPr>
        <p:spPr/>
        <p:txBody>
          <a:bodyPr/>
          <a:lstStyle>
            <a:lvl1pPr>
              <a:defRPr/>
            </a:lvl1pPr>
          </a:lstStyle>
          <a:p>
            <a:pPr>
              <a:defRPr/>
            </a:pPr>
            <a:fld id="{36C1E15C-61CE-47A1-84DC-E2583BDC6193}" type="datetimeFigureOut">
              <a:rPr lang="fr-FR"/>
              <a:pPr>
                <a:defRPr/>
              </a:pPr>
              <a:t>02/06/2026</a:t>
            </a:fld>
            <a:endParaRPr lang="fr-FR"/>
          </a:p>
        </p:txBody>
      </p:sp>
      <p:sp>
        <p:nvSpPr>
          <p:cNvPr id="6" name="Espace réservé du pied de page 4">
            <a:extLst>
              <a:ext uri="{FF2B5EF4-FFF2-40B4-BE49-F238E27FC236}">
                <a16:creationId xmlns:a16="http://schemas.microsoft.com/office/drawing/2014/main" id="{C1B76B01-EB53-3CEB-C201-E16926AA366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34CDA09-F4B9-962D-C3BC-7BD848568A8F}"/>
              </a:ext>
            </a:extLst>
          </p:cNvPr>
          <p:cNvSpPr>
            <a:spLocks noGrp="1"/>
          </p:cNvSpPr>
          <p:nvPr>
            <p:ph type="sldNum" sz="quarter" idx="12"/>
          </p:nvPr>
        </p:nvSpPr>
        <p:spPr/>
        <p:txBody>
          <a:bodyPr/>
          <a:lstStyle>
            <a:lvl1pPr>
              <a:defRPr/>
            </a:lvl1pPr>
          </a:lstStyle>
          <a:p>
            <a:pPr>
              <a:defRPr/>
            </a:pPr>
            <a:fld id="{28A14ACF-4122-471F-ADEF-11E667148D3E}" type="slidenum">
              <a:rPr lang="fr-FR" altLang="fr-FR"/>
              <a:pPr>
                <a:defRPr/>
              </a:pPr>
              <a:t>‹N°›</a:t>
            </a:fld>
            <a:endParaRPr lang="fr-FR" altLang="fr-FR"/>
          </a:p>
        </p:txBody>
      </p:sp>
    </p:spTree>
    <p:extLst>
      <p:ext uri="{BB962C8B-B14F-4D97-AF65-F5344CB8AC3E}">
        <p14:creationId xmlns:p14="http://schemas.microsoft.com/office/powerpoint/2010/main" val="158472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Cliquez pour modifier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80CCA12-27D8-917C-D2A8-C2201B591A1A}"/>
              </a:ext>
            </a:extLst>
          </p:cNvPr>
          <p:cNvSpPr>
            <a:spLocks noGrp="1"/>
          </p:cNvSpPr>
          <p:nvPr>
            <p:ph type="dt" sz="half" idx="10"/>
          </p:nvPr>
        </p:nvSpPr>
        <p:spPr/>
        <p:txBody>
          <a:bodyPr/>
          <a:lstStyle>
            <a:lvl1pPr>
              <a:defRPr/>
            </a:lvl1pPr>
          </a:lstStyle>
          <a:p>
            <a:pPr>
              <a:defRPr/>
            </a:pPr>
            <a:fld id="{506D2A9A-58B4-4B22-B79A-BF4B6F622347}" type="datetimeFigureOut">
              <a:rPr lang="fr-FR"/>
              <a:pPr>
                <a:defRPr/>
              </a:pPr>
              <a:t>02/06/2026</a:t>
            </a:fld>
            <a:endParaRPr lang="fr-FR"/>
          </a:p>
        </p:txBody>
      </p:sp>
      <p:sp>
        <p:nvSpPr>
          <p:cNvPr id="8" name="Espace réservé du pied de page 4">
            <a:extLst>
              <a:ext uri="{FF2B5EF4-FFF2-40B4-BE49-F238E27FC236}">
                <a16:creationId xmlns:a16="http://schemas.microsoft.com/office/drawing/2014/main" id="{61E26665-26D1-425D-74EE-B16B93292C09}"/>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CA3D4203-629F-7430-0982-4755AB365AA6}"/>
              </a:ext>
            </a:extLst>
          </p:cNvPr>
          <p:cNvSpPr>
            <a:spLocks noGrp="1"/>
          </p:cNvSpPr>
          <p:nvPr>
            <p:ph type="sldNum" sz="quarter" idx="12"/>
          </p:nvPr>
        </p:nvSpPr>
        <p:spPr/>
        <p:txBody>
          <a:bodyPr/>
          <a:lstStyle>
            <a:lvl1pPr>
              <a:defRPr/>
            </a:lvl1pPr>
          </a:lstStyle>
          <a:p>
            <a:pPr>
              <a:defRPr/>
            </a:pPr>
            <a:fld id="{6CE9BD4D-BE57-4504-AFB4-7DE9BB60E84D}" type="slidenum">
              <a:rPr lang="fr-FR" altLang="fr-FR"/>
              <a:pPr>
                <a:defRPr/>
              </a:pPr>
              <a:t>‹N°›</a:t>
            </a:fld>
            <a:endParaRPr lang="fr-FR" altLang="fr-FR"/>
          </a:p>
        </p:txBody>
      </p:sp>
    </p:spTree>
    <p:extLst>
      <p:ext uri="{BB962C8B-B14F-4D97-AF65-F5344CB8AC3E}">
        <p14:creationId xmlns:p14="http://schemas.microsoft.com/office/powerpoint/2010/main" val="1234060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B194DD56-C524-380B-4AB9-CB669CD61D6A}"/>
              </a:ext>
            </a:extLst>
          </p:cNvPr>
          <p:cNvSpPr>
            <a:spLocks noGrp="1"/>
          </p:cNvSpPr>
          <p:nvPr>
            <p:ph type="dt" sz="half" idx="10"/>
          </p:nvPr>
        </p:nvSpPr>
        <p:spPr/>
        <p:txBody>
          <a:bodyPr/>
          <a:lstStyle>
            <a:lvl1pPr>
              <a:defRPr/>
            </a:lvl1pPr>
          </a:lstStyle>
          <a:p>
            <a:pPr>
              <a:defRPr/>
            </a:pPr>
            <a:fld id="{A7D8A2E2-6361-4D6B-A51C-63B7F1BDD940}" type="datetimeFigureOut">
              <a:rPr lang="fr-FR"/>
              <a:pPr>
                <a:defRPr/>
              </a:pPr>
              <a:t>02/06/2026</a:t>
            </a:fld>
            <a:endParaRPr lang="fr-FR"/>
          </a:p>
        </p:txBody>
      </p:sp>
      <p:sp>
        <p:nvSpPr>
          <p:cNvPr id="4" name="Espace réservé du pied de page 4">
            <a:extLst>
              <a:ext uri="{FF2B5EF4-FFF2-40B4-BE49-F238E27FC236}">
                <a16:creationId xmlns:a16="http://schemas.microsoft.com/office/drawing/2014/main" id="{12054616-F662-E767-7489-1CA869F22FC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7CB5EA40-4764-3F03-26E9-544E53302CA6}"/>
              </a:ext>
            </a:extLst>
          </p:cNvPr>
          <p:cNvSpPr>
            <a:spLocks noGrp="1"/>
          </p:cNvSpPr>
          <p:nvPr>
            <p:ph type="sldNum" sz="quarter" idx="12"/>
          </p:nvPr>
        </p:nvSpPr>
        <p:spPr/>
        <p:txBody>
          <a:bodyPr/>
          <a:lstStyle>
            <a:lvl1pPr>
              <a:defRPr/>
            </a:lvl1pPr>
          </a:lstStyle>
          <a:p>
            <a:pPr>
              <a:defRPr/>
            </a:pPr>
            <a:fld id="{040B5B9A-5BDD-40D0-A348-C5108D1D1511}" type="slidenum">
              <a:rPr lang="fr-FR" altLang="fr-FR"/>
              <a:pPr>
                <a:defRPr/>
              </a:pPr>
              <a:t>‹N°›</a:t>
            </a:fld>
            <a:endParaRPr lang="fr-FR" altLang="fr-FR"/>
          </a:p>
        </p:txBody>
      </p:sp>
    </p:spTree>
    <p:extLst>
      <p:ext uri="{BB962C8B-B14F-4D97-AF65-F5344CB8AC3E}">
        <p14:creationId xmlns:p14="http://schemas.microsoft.com/office/powerpoint/2010/main" val="1008670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A85194ED-B8E0-7BFB-8290-5C45F159E1F6}"/>
              </a:ext>
            </a:extLst>
          </p:cNvPr>
          <p:cNvSpPr>
            <a:spLocks noGrp="1"/>
          </p:cNvSpPr>
          <p:nvPr>
            <p:ph type="dt" sz="half" idx="10"/>
          </p:nvPr>
        </p:nvSpPr>
        <p:spPr/>
        <p:txBody>
          <a:bodyPr/>
          <a:lstStyle>
            <a:lvl1pPr>
              <a:defRPr/>
            </a:lvl1pPr>
          </a:lstStyle>
          <a:p>
            <a:pPr>
              <a:defRPr/>
            </a:pPr>
            <a:fld id="{EF36C0A2-3DA4-43CA-A7C9-AB52B29A463D}" type="datetimeFigureOut">
              <a:rPr lang="fr-FR"/>
              <a:pPr>
                <a:defRPr/>
              </a:pPr>
              <a:t>02/06/2026</a:t>
            </a:fld>
            <a:endParaRPr lang="fr-FR"/>
          </a:p>
        </p:txBody>
      </p:sp>
      <p:sp>
        <p:nvSpPr>
          <p:cNvPr id="3" name="Espace réservé du pied de page 4">
            <a:extLst>
              <a:ext uri="{FF2B5EF4-FFF2-40B4-BE49-F238E27FC236}">
                <a16:creationId xmlns:a16="http://schemas.microsoft.com/office/drawing/2014/main" id="{B036460E-9627-3A3F-4FED-253BB8ED92AC}"/>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9223F12-1FB9-FD6A-1969-9D4FC389BC90}"/>
              </a:ext>
            </a:extLst>
          </p:cNvPr>
          <p:cNvSpPr>
            <a:spLocks noGrp="1"/>
          </p:cNvSpPr>
          <p:nvPr>
            <p:ph type="sldNum" sz="quarter" idx="12"/>
          </p:nvPr>
        </p:nvSpPr>
        <p:spPr/>
        <p:txBody>
          <a:bodyPr/>
          <a:lstStyle>
            <a:lvl1pPr>
              <a:defRPr/>
            </a:lvl1pPr>
          </a:lstStyle>
          <a:p>
            <a:pPr>
              <a:defRPr/>
            </a:pPr>
            <a:fld id="{AAD04750-6C13-4B23-B3C4-9CFBA1D861DC}" type="slidenum">
              <a:rPr lang="fr-FR" altLang="fr-FR"/>
              <a:pPr>
                <a:defRPr/>
              </a:pPr>
              <a:t>‹N°›</a:t>
            </a:fld>
            <a:endParaRPr lang="fr-FR" altLang="fr-FR"/>
          </a:p>
        </p:txBody>
      </p:sp>
    </p:spTree>
    <p:extLst>
      <p:ext uri="{BB962C8B-B14F-4D97-AF65-F5344CB8AC3E}">
        <p14:creationId xmlns:p14="http://schemas.microsoft.com/office/powerpoint/2010/main" val="4270356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pour modifier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C7627A28-C3E5-1057-AAB8-9FBD6D1FCBE9}"/>
              </a:ext>
            </a:extLst>
          </p:cNvPr>
          <p:cNvSpPr>
            <a:spLocks noGrp="1"/>
          </p:cNvSpPr>
          <p:nvPr>
            <p:ph type="dt" sz="half" idx="10"/>
          </p:nvPr>
        </p:nvSpPr>
        <p:spPr/>
        <p:txBody>
          <a:bodyPr/>
          <a:lstStyle>
            <a:lvl1pPr>
              <a:defRPr/>
            </a:lvl1pPr>
          </a:lstStyle>
          <a:p>
            <a:pPr>
              <a:defRPr/>
            </a:pPr>
            <a:fld id="{3AF28A0E-E27F-4A3D-B44E-814EC88027FF}" type="datetimeFigureOut">
              <a:rPr lang="fr-FR"/>
              <a:pPr>
                <a:defRPr/>
              </a:pPr>
              <a:t>02/06/2026</a:t>
            </a:fld>
            <a:endParaRPr lang="fr-FR"/>
          </a:p>
        </p:txBody>
      </p:sp>
      <p:sp>
        <p:nvSpPr>
          <p:cNvPr id="6" name="Espace réservé du pied de page 4">
            <a:extLst>
              <a:ext uri="{FF2B5EF4-FFF2-40B4-BE49-F238E27FC236}">
                <a16:creationId xmlns:a16="http://schemas.microsoft.com/office/drawing/2014/main" id="{57C924B0-964E-0B59-34F3-670A3A08383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877EF5C-5FDB-7A15-8151-3F33DBCC5804}"/>
              </a:ext>
            </a:extLst>
          </p:cNvPr>
          <p:cNvSpPr>
            <a:spLocks noGrp="1"/>
          </p:cNvSpPr>
          <p:nvPr>
            <p:ph type="sldNum" sz="quarter" idx="12"/>
          </p:nvPr>
        </p:nvSpPr>
        <p:spPr/>
        <p:txBody>
          <a:bodyPr/>
          <a:lstStyle>
            <a:lvl1pPr>
              <a:defRPr/>
            </a:lvl1pPr>
          </a:lstStyle>
          <a:p>
            <a:pPr>
              <a:defRPr/>
            </a:pPr>
            <a:fld id="{F92F54A2-1ABD-40C5-BC13-5C10E135AF21}" type="slidenum">
              <a:rPr lang="fr-FR" altLang="fr-FR"/>
              <a:pPr>
                <a:defRPr/>
              </a:pPr>
              <a:t>‹N°›</a:t>
            </a:fld>
            <a:endParaRPr lang="fr-FR" altLang="fr-FR"/>
          </a:p>
        </p:txBody>
      </p:sp>
    </p:spTree>
    <p:extLst>
      <p:ext uri="{BB962C8B-B14F-4D97-AF65-F5344CB8AC3E}">
        <p14:creationId xmlns:p14="http://schemas.microsoft.com/office/powerpoint/2010/main" val="48971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DAA929-DA4E-7A78-CF2F-00F63B698E25}"/>
              </a:ext>
            </a:extLst>
          </p:cNvPr>
          <p:cNvSpPr>
            <a:spLocks noGrp="1"/>
          </p:cNvSpPr>
          <p:nvPr>
            <p:ph type="dt" sz="half" idx="10"/>
          </p:nvPr>
        </p:nvSpPr>
        <p:spPr/>
        <p:txBody>
          <a:bodyPr/>
          <a:lstStyle>
            <a:lvl1pPr>
              <a:defRPr/>
            </a:lvl1pPr>
          </a:lstStyle>
          <a:p>
            <a:pPr>
              <a:defRPr/>
            </a:pPr>
            <a:fld id="{D00BF9AE-F44D-4097-ABD1-BFFEB2C8D63B}"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E6581C61-E427-6DBA-C5A1-6233609172C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36981D4-CD78-A1A2-7CD5-7BB0220DC69B}"/>
              </a:ext>
            </a:extLst>
          </p:cNvPr>
          <p:cNvSpPr>
            <a:spLocks noGrp="1"/>
          </p:cNvSpPr>
          <p:nvPr>
            <p:ph type="sldNum" sz="quarter" idx="12"/>
          </p:nvPr>
        </p:nvSpPr>
        <p:spPr/>
        <p:txBody>
          <a:bodyPr/>
          <a:lstStyle>
            <a:lvl1pPr>
              <a:defRPr/>
            </a:lvl1pPr>
          </a:lstStyle>
          <a:p>
            <a:pPr>
              <a:defRPr/>
            </a:pPr>
            <a:fld id="{5B5BBA78-74F3-4482-88FB-B8514281929F}" type="slidenum">
              <a:rPr lang="fr-FR" altLang="fr-FR"/>
              <a:pPr>
                <a:defRPr/>
              </a:pPr>
              <a:t>‹N°›</a:t>
            </a:fld>
            <a:endParaRPr lang="fr-FR" altLang="fr-FR"/>
          </a:p>
        </p:txBody>
      </p:sp>
    </p:spTree>
    <p:extLst>
      <p:ext uri="{BB962C8B-B14F-4D97-AF65-F5344CB8AC3E}">
        <p14:creationId xmlns:p14="http://schemas.microsoft.com/office/powerpoint/2010/main" val="1117987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pour modifier le style du titre</a:t>
            </a:r>
          </a:p>
        </p:txBody>
      </p:sp>
      <p:sp>
        <p:nvSpPr>
          <p:cNvPr id="3" name="Espace réservé pour une imag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25E74AF8-3117-3276-3868-8D59512A9670}"/>
              </a:ext>
            </a:extLst>
          </p:cNvPr>
          <p:cNvSpPr>
            <a:spLocks noGrp="1"/>
          </p:cNvSpPr>
          <p:nvPr>
            <p:ph type="dt" sz="half" idx="10"/>
          </p:nvPr>
        </p:nvSpPr>
        <p:spPr/>
        <p:txBody>
          <a:bodyPr/>
          <a:lstStyle>
            <a:lvl1pPr>
              <a:defRPr/>
            </a:lvl1pPr>
          </a:lstStyle>
          <a:p>
            <a:pPr>
              <a:defRPr/>
            </a:pPr>
            <a:fld id="{4479A3B9-7778-47B2-A027-2F1527E45D4C}" type="datetimeFigureOut">
              <a:rPr lang="fr-FR"/>
              <a:pPr>
                <a:defRPr/>
              </a:pPr>
              <a:t>02/06/2026</a:t>
            </a:fld>
            <a:endParaRPr lang="fr-FR"/>
          </a:p>
        </p:txBody>
      </p:sp>
      <p:sp>
        <p:nvSpPr>
          <p:cNvPr id="6" name="Espace réservé du pied de page 4">
            <a:extLst>
              <a:ext uri="{FF2B5EF4-FFF2-40B4-BE49-F238E27FC236}">
                <a16:creationId xmlns:a16="http://schemas.microsoft.com/office/drawing/2014/main" id="{D36C4B2A-5F82-1B82-8636-64B7975CB49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F053252-1CE3-59EC-2F96-F3E59C736D16}"/>
              </a:ext>
            </a:extLst>
          </p:cNvPr>
          <p:cNvSpPr>
            <a:spLocks noGrp="1"/>
          </p:cNvSpPr>
          <p:nvPr>
            <p:ph type="sldNum" sz="quarter" idx="12"/>
          </p:nvPr>
        </p:nvSpPr>
        <p:spPr/>
        <p:txBody>
          <a:bodyPr/>
          <a:lstStyle>
            <a:lvl1pPr>
              <a:defRPr/>
            </a:lvl1pPr>
          </a:lstStyle>
          <a:p>
            <a:pPr>
              <a:defRPr/>
            </a:pPr>
            <a:fld id="{9ADC2C37-9742-44C0-97FA-4120317919FF}" type="slidenum">
              <a:rPr lang="fr-FR" altLang="fr-FR"/>
              <a:pPr>
                <a:defRPr/>
              </a:pPr>
              <a:t>‹N°›</a:t>
            </a:fld>
            <a:endParaRPr lang="fr-FR" altLang="fr-FR"/>
          </a:p>
        </p:txBody>
      </p:sp>
    </p:spTree>
    <p:extLst>
      <p:ext uri="{BB962C8B-B14F-4D97-AF65-F5344CB8AC3E}">
        <p14:creationId xmlns:p14="http://schemas.microsoft.com/office/powerpoint/2010/main" val="2043668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5FC06D-9D04-B5EC-C79D-2FE4E05065B9}"/>
              </a:ext>
            </a:extLst>
          </p:cNvPr>
          <p:cNvSpPr>
            <a:spLocks noGrp="1"/>
          </p:cNvSpPr>
          <p:nvPr>
            <p:ph type="dt" sz="half" idx="10"/>
          </p:nvPr>
        </p:nvSpPr>
        <p:spPr/>
        <p:txBody>
          <a:bodyPr/>
          <a:lstStyle>
            <a:lvl1pPr>
              <a:defRPr/>
            </a:lvl1pPr>
          </a:lstStyle>
          <a:p>
            <a:pPr>
              <a:defRPr/>
            </a:pPr>
            <a:fld id="{78EA14A6-42EC-4814-8B17-506FE2797365}"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A5B762A8-0189-59C4-1798-7A0A9B5409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D3EFD0C-D8AA-4B3F-7562-48BD38390DB9}"/>
              </a:ext>
            </a:extLst>
          </p:cNvPr>
          <p:cNvSpPr>
            <a:spLocks noGrp="1"/>
          </p:cNvSpPr>
          <p:nvPr>
            <p:ph type="sldNum" sz="quarter" idx="12"/>
          </p:nvPr>
        </p:nvSpPr>
        <p:spPr/>
        <p:txBody>
          <a:bodyPr/>
          <a:lstStyle>
            <a:lvl1pPr>
              <a:defRPr/>
            </a:lvl1pPr>
          </a:lstStyle>
          <a:p>
            <a:pPr>
              <a:defRPr/>
            </a:pPr>
            <a:fld id="{DA49D130-ACA5-484C-BE62-4A4DAF4A07B3}" type="slidenum">
              <a:rPr lang="fr-FR" altLang="fr-FR"/>
              <a:pPr>
                <a:defRPr/>
              </a:pPr>
              <a:t>‹N°›</a:t>
            </a:fld>
            <a:endParaRPr lang="fr-FR" altLang="fr-FR"/>
          </a:p>
        </p:txBody>
      </p:sp>
    </p:spTree>
    <p:extLst>
      <p:ext uri="{BB962C8B-B14F-4D97-AF65-F5344CB8AC3E}">
        <p14:creationId xmlns:p14="http://schemas.microsoft.com/office/powerpoint/2010/main" val="168943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E0A3F5-1202-FE04-C98E-F402761181E4}"/>
              </a:ext>
            </a:extLst>
          </p:cNvPr>
          <p:cNvSpPr>
            <a:spLocks noGrp="1"/>
          </p:cNvSpPr>
          <p:nvPr>
            <p:ph type="dt" sz="half" idx="10"/>
          </p:nvPr>
        </p:nvSpPr>
        <p:spPr/>
        <p:txBody>
          <a:bodyPr/>
          <a:lstStyle>
            <a:lvl1pPr>
              <a:defRPr/>
            </a:lvl1pPr>
          </a:lstStyle>
          <a:p>
            <a:pPr>
              <a:defRPr/>
            </a:pPr>
            <a:fld id="{4E73F586-03C3-40CF-A268-96AB87C5F0BA}"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3360869A-34F3-A03E-0FD2-E204435AC94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AF6FB09-4FD1-98C4-0E89-2A8C8B97CC83}"/>
              </a:ext>
            </a:extLst>
          </p:cNvPr>
          <p:cNvSpPr>
            <a:spLocks noGrp="1"/>
          </p:cNvSpPr>
          <p:nvPr>
            <p:ph type="sldNum" sz="quarter" idx="12"/>
          </p:nvPr>
        </p:nvSpPr>
        <p:spPr/>
        <p:txBody>
          <a:bodyPr/>
          <a:lstStyle>
            <a:lvl1pPr>
              <a:defRPr/>
            </a:lvl1pPr>
          </a:lstStyle>
          <a:p>
            <a:pPr>
              <a:defRPr/>
            </a:pPr>
            <a:fld id="{2F9B6144-D28F-4975-99F8-3A2A44BD95A1}" type="slidenum">
              <a:rPr lang="fr-FR" altLang="fr-FR"/>
              <a:pPr>
                <a:defRPr/>
              </a:pPr>
              <a:t>‹N°›</a:t>
            </a:fld>
            <a:endParaRPr lang="fr-FR" altLang="fr-FR"/>
          </a:p>
        </p:txBody>
      </p:sp>
    </p:spTree>
    <p:extLst>
      <p:ext uri="{BB962C8B-B14F-4D97-AF65-F5344CB8AC3E}">
        <p14:creationId xmlns:p14="http://schemas.microsoft.com/office/powerpoint/2010/main" val="2667361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60973ECC-52B5-E106-3681-71903DD43417}"/>
              </a:ext>
            </a:extLst>
          </p:cNvPr>
          <p:cNvSpPr>
            <a:spLocks noGrp="1"/>
          </p:cNvSpPr>
          <p:nvPr>
            <p:ph type="dt" sz="half" idx="10"/>
          </p:nvPr>
        </p:nvSpPr>
        <p:spPr/>
        <p:txBody>
          <a:bodyPr/>
          <a:lstStyle>
            <a:lvl1pPr>
              <a:defRPr/>
            </a:lvl1pPr>
          </a:lstStyle>
          <a:p>
            <a:pPr>
              <a:defRPr/>
            </a:pPr>
            <a:fld id="{BCD673EC-7311-4C39-B7B8-A6D7E3B3ABEC}" type="datetimeFigureOut">
              <a:rPr lang="fr-FR"/>
              <a:pPr>
                <a:defRPr/>
              </a:pPr>
              <a:t>02/06/2026</a:t>
            </a:fld>
            <a:endParaRPr lang="fr-FR"/>
          </a:p>
        </p:txBody>
      </p:sp>
      <p:sp>
        <p:nvSpPr>
          <p:cNvPr id="5" name="Footer Placeholder 4">
            <a:extLst>
              <a:ext uri="{FF2B5EF4-FFF2-40B4-BE49-F238E27FC236}">
                <a16:creationId xmlns:a16="http://schemas.microsoft.com/office/drawing/2014/main" id="{BBD35590-A288-127C-3F95-676A9AE7FC50}"/>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727867B7-5722-7AFC-FF89-A3394F6130E7}"/>
              </a:ext>
            </a:extLst>
          </p:cNvPr>
          <p:cNvSpPr>
            <a:spLocks noGrp="1"/>
          </p:cNvSpPr>
          <p:nvPr>
            <p:ph type="sldNum" sz="quarter" idx="12"/>
          </p:nvPr>
        </p:nvSpPr>
        <p:spPr/>
        <p:txBody>
          <a:bodyPr/>
          <a:lstStyle>
            <a:lvl1pPr>
              <a:defRPr/>
            </a:lvl1pPr>
          </a:lstStyle>
          <a:p>
            <a:pPr>
              <a:defRPr/>
            </a:pPr>
            <a:fld id="{30418337-78F1-4C18-B97B-9878BFDE77CB}" type="slidenum">
              <a:rPr lang="fr-FR" altLang="fr-FR"/>
              <a:pPr>
                <a:defRPr/>
              </a:pPr>
              <a:t>‹N°›</a:t>
            </a:fld>
            <a:endParaRPr lang="fr-FR" altLang="fr-FR"/>
          </a:p>
        </p:txBody>
      </p:sp>
    </p:spTree>
    <p:extLst>
      <p:ext uri="{BB962C8B-B14F-4D97-AF65-F5344CB8AC3E}">
        <p14:creationId xmlns:p14="http://schemas.microsoft.com/office/powerpoint/2010/main" val="1758959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97A4BB8-760B-A48D-D056-C503CED6F764}"/>
              </a:ext>
            </a:extLst>
          </p:cNvPr>
          <p:cNvSpPr>
            <a:spLocks noGrp="1"/>
          </p:cNvSpPr>
          <p:nvPr>
            <p:ph type="dt" sz="half" idx="10"/>
          </p:nvPr>
        </p:nvSpPr>
        <p:spPr/>
        <p:txBody>
          <a:bodyPr/>
          <a:lstStyle>
            <a:lvl1pPr>
              <a:defRPr/>
            </a:lvl1pPr>
          </a:lstStyle>
          <a:p>
            <a:pPr>
              <a:defRPr/>
            </a:pPr>
            <a:fld id="{F5D82874-36C9-4118-9E00-B9ED6B2DCEFC}" type="datetimeFigureOut">
              <a:rPr lang="fr-FR"/>
              <a:pPr>
                <a:defRPr/>
              </a:pPr>
              <a:t>02/06/2026</a:t>
            </a:fld>
            <a:endParaRPr lang="fr-FR"/>
          </a:p>
        </p:txBody>
      </p:sp>
      <p:sp>
        <p:nvSpPr>
          <p:cNvPr id="5" name="Footer Placeholder 4">
            <a:extLst>
              <a:ext uri="{FF2B5EF4-FFF2-40B4-BE49-F238E27FC236}">
                <a16:creationId xmlns:a16="http://schemas.microsoft.com/office/drawing/2014/main" id="{5D1B8ED5-707D-93B4-FD9F-792E5EF0C1FD}"/>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895FFEDC-FAB1-A0A7-2197-5A0B213DA38F}"/>
              </a:ext>
            </a:extLst>
          </p:cNvPr>
          <p:cNvSpPr>
            <a:spLocks noGrp="1"/>
          </p:cNvSpPr>
          <p:nvPr>
            <p:ph type="sldNum" sz="quarter" idx="12"/>
          </p:nvPr>
        </p:nvSpPr>
        <p:spPr/>
        <p:txBody>
          <a:bodyPr/>
          <a:lstStyle>
            <a:lvl1pPr>
              <a:defRPr/>
            </a:lvl1pPr>
          </a:lstStyle>
          <a:p>
            <a:pPr>
              <a:defRPr/>
            </a:pPr>
            <a:fld id="{727F003A-53D8-4A19-BE87-DA6B7E59E461}" type="slidenum">
              <a:rPr lang="fr-FR" altLang="fr-FR"/>
              <a:pPr>
                <a:defRPr/>
              </a:pPr>
              <a:t>‹N°›</a:t>
            </a:fld>
            <a:endParaRPr lang="fr-FR" altLang="fr-FR"/>
          </a:p>
        </p:txBody>
      </p:sp>
    </p:spTree>
    <p:extLst>
      <p:ext uri="{BB962C8B-B14F-4D97-AF65-F5344CB8AC3E}">
        <p14:creationId xmlns:p14="http://schemas.microsoft.com/office/powerpoint/2010/main" val="687822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F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2990EF-103F-E9F1-CAFA-B1B84A5048A8}"/>
              </a:ext>
            </a:extLst>
          </p:cNvPr>
          <p:cNvSpPr>
            <a:spLocks noGrp="1"/>
          </p:cNvSpPr>
          <p:nvPr>
            <p:ph type="dt" sz="half" idx="10"/>
          </p:nvPr>
        </p:nvSpPr>
        <p:spPr/>
        <p:txBody>
          <a:bodyPr/>
          <a:lstStyle>
            <a:lvl1pPr>
              <a:defRPr/>
            </a:lvl1pPr>
          </a:lstStyle>
          <a:p>
            <a:pPr>
              <a:defRPr/>
            </a:pPr>
            <a:fld id="{996D5AC2-870D-404B-A475-42AA9593FD6D}" type="datetimeFigureOut">
              <a:rPr lang="fr-FR"/>
              <a:pPr>
                <a:defRPr/>
              </a:pPr>
              <a:t>02/06/2026</a:t>
            </a:fld>
            <a:endParaRPr lang="fr-FR"/>
          </a:p>
        </p:txBody>
      </p:sp>
      <p:sp>
        <p:nvSpPr>
          <p:cNvPr id="5" name="Footer Placeholder 4">
            <a:extLst>
              <a:ext uri="{FF2B5EF4-FFF2-40B4-BE49-F238E27FC236}">
                <a16:creationId xmlns:a16="http://schemas.microsoft.com/office/drawing/2014/main" id="{7A33DDD1-4982-F642-122A-44D50C2D24E1}"/>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872C060C-E4FC-A430-25C7-18B2AEC0E0B1}"/>
              </a:ext>
            </a:extLst>
          </p:cNvPr>
          <p:cNvSpPr>
            <a:spLocks noGrp="1"/>
          </p:cNvSpPr>
          <p:nvPr>
            <p:ph type="sldNum" sz="quarter" idx="12"/>
          </p:nvPr>
        </p:nvSpPr>
        <p:spPr/>
        <p:txBody>
          <a:bodyPr/>
          <a:lstStyle>
            <a:lvl1pPr>
              <a:defRPr/>
            </a:lvl1pPr>
          </a:lstStyle>
          <a:p>
            <a:pPr>
              <a:defRPr/>
            </a:pPr>
            <a:fld id="{AF8AFDD2-A4EC-48CB-B6F2-828368F80C2D}" type="slidenum">
              <a:rPr lang="fr-FR" altLang="fr-FR"/>
              <a:pPr>
                <a:defRPr/>
              </a:pPr>
              <a:t>‹N°›</a:t>
            </a:fld>
            <a:endParaRPr lang="fr-FR" altLang="fr-FR"/>
          </a:p>
        </p:txBody>
      </p:sp>
    </p:spTree>
    <p:extLst>
      <p:ext uri="{BB962C8B-B14F-4D97-AF65-F5344CB8AC3E}">
        <p14:creationId xmlns:p14="http://schemas.microsoft.com/office/powerpoint/2010/main" val="1858316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a:extLst>
              <a:ext uri="{FF2B5EF4-FFF2-40B4-BE49-F238E27FC236}">
                <a16:creationId xmlns:a16="http://schemas.microsoft.com/office/drawing/2014/main" id="{6171BC2B-46A2-61F9-9B8A-A01259BBF0D5}"/>
              </a:ext>
            </a:extLst>
          </p:cNvPr>
          <p:cNvSpPr>
            <a:spLocks noGrp="1"/>
          </p:cNvSpPr>
          <p:nvPr>
            <p:ph type="dt" sz="half" idx="10"/>
          </p:nvPr>
        </p:nvSpPr>
        <p:spPr/>
        <p:txBody>
          <a:bodyPr/>
          <a:lstStyle>
            <a:lvl1pPr>
              <a:defRPr/>
            </a:lvl1pPr>
          </a:lstStyle>
          <a:p>
            <a:pPr>
              <a:defRPr/>
            </a:pPr>
            <a:fld id="{4355353F-2660-4251-960A-31DCB4648AF1}" type="datetimeFigureOut">
              <a:rPr lang="fr-FR"/>
              <a:pPr>
                <a:defRPr/>
              </a:pPr>
              <a:t>02/06/2026</a:t>
            </a:fld>
            <a:endParaRPr lang="fr-FR"/>
          </a:p>
        </p:txBody>
      </p:sp>
      <p:sp>
        <p:nvSpPr>
          <p:cNvPr id="6" name="Footer Placeholder 4">
            <a:extLst>
              <a:ext uri="{FF2B5EF4-FFF2-40B4-BE49-F238E27FC236}">
                <a16:creationId xmlns:a16="http://schemas.microsoft.com/office/drawing/2014/main" id="{849AE267-D150-1B7D-7E0F-07E767EF004D}"/>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6675EB1A-A146-DF15-519C-6C0B2DCAAA06}"/>
              </a:ext>
            </a:extLst>
          </p:cNvPr>
          <p:cNvSpPr>
            <a:spLocks noGrp="1"/>
          </p:cNvSpPr>
          <p:nvPr>
            <p:ph type="sldNum" sz="quarter" idx="12"/>
          </p:nvPr>
        </p:nvSpPr>
        <p:spPr/>
        <p:txBody>
          <a:bodyPr/>
          <a:lstStyle>
            <a:lvl1pPr>
              <a:defRPr/>
            </a:lvl1pPr>
          </a:lstStyle>
          <a:p>
            <a:pPr>
              <a:defRPr/>
            </a:pPr>
            <a:fld id="{7AF47F9A-1BB4-4CD3-9808-16E3F0BB92A1}" type="slidenum">
              <a:rPr lang="fr-FR" altLang="fr-FR"/>
              <a:pPr>
                <a:defRPr/>
              </a:pPr>
              <a:t>‹N°›</a:t>
            </a:fld>
            <a:endParaRPr lang="fr-FR" altLang="fr-FR"/>
          </a:p>
        </p:txBody>
      </p:sp>
    </p:spTree>
    <p:extLst>
      <p:ext uri="{BB962C8B-B14F-4D97-AF65-F5344CB8AC3E}">
        <p14:creationId xmlns:p14="http://schemas.microsoft.com/office/powerpoint/2010/main" val="2030779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a:extLst>
              <a:ext uri="{FF2B5EF4-FFF2-40B4-BE49-F238E27FC236}">
                <a16:creationId xmlns:a16="http://schemas.microsoft.com/office/drawing/2014/main" id="{A6BE276F-0C24-F957-8C65-91C3D31EFE59}"/>
              </a:ext>
            </a:extLst>
          </p:cNvPr>
          <p:cNvSpPr>
            <a:spLocks noGrp="1"/>
          </p:cNvSpPr>
          <p:nvPr>
            <p:ph type="dt" sz="half" idx="10"/>
          </p:nvPr>
        </p:nvSpPr>
        <p:spPr/>
        <p:txBody>
          <a:bodyPr/>
          <a:lstStyle>
            <a:lvl1pPr>
              <a:defRPr/>
            </a:lvl1pPr>
          </a:lstStyle>
          <a:p>
            <a:pPr>
              <a:defRPr/>
            </a:pPr>
            <a:fld id="{A0D81A7C-65EB-4908-9EA1-775EE4BEFF93}" type="datetimeFigureOut">
              <a:rPr lang="fr-FR"/>
              <a:pPr>
                <a:defRPr/>
              </a:pPr>
              <a:t>02/06/2026</a:t>
            </a:fld>
            <a:endParaRPr lang="fr-FR"/>
          </a:p>
        </p:txBody>
      </p:sp>
      <p:sp>
        <p:nvSpPr>
          <p:cNvPr id="8" name="Footer Placeholder 4">
            <a:extLst>
              <a:ext uri="{FF2B5EF4-FFF2-40B4-BE49-F238E27FC236}">
                <a16:creationId xmlns:a16="http://schemas.microsoft.com/office/drawing/2014/main" id="{071F9FE7-FCB8-5370-3F7E-0DD7E16437DF}"/>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E91D4517-5B03-B2A0-DDF0-DC78309286C5}"/>
              </a:ext>
            </a:extLst>
          </p:cNvPr>
          <p:cNvSpPr>
            <a:spLocks noGrp="1"/>
          </p:cNvSpPr>
          <p:nvPr>
            <p:ph type="sldNum" sz="quarter" idx="12"/>
          </p:nvPr>
        </p:nvSpPr>
        <p:spPr/>
        <p:txBody>
          <a:bodyPr/>
          <a:lstStyle>
            <a:lvl1pPr>
              <a:defRPr/>
            </a:lvl1pPr>
          </a:lstStyle>
          <a:p>
            <a:pPr>
              <a:defRPr/>
            </a:pPr>
            <a:fld id="{6E4E74A3-B3E1-43DD-A6CE-359C2CF6A034}" type="slidenum">
              <a:rPr lang="fr-FR" altLang="fr-FR"/>
              <a:pPr>
                <a:defRPr/>
              </a:pPr>
              <a:t>‹N°›</a:t>
            </a:fld>
            <a:endParaRPr lang="fr-FR" altLang="fr-FR"/>
          </a:p>
        </p:txBody>
      </p:sp>
    </p:spTree>
    <p:extLst>
      <p:ext uri="{BB962C8B-B14F-4D97-AF65-F5344CB8AC3E}">
        <p14:creationId xmlns:p14="http://schemas.microsoft.com/office/powerpoint/2010/main" val="466177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3">
            <a:extLst>
              <a:ext uri="{FF2B5EF4-FFF2-40B4-BE49-F238E27FC236}">
                <a16:creationId xmlns:a16="http://schemas.microsoft.com/office/drawing/2014/main" id="{26F54034-356C-8D3C-8D51-6EC8725273C4}"/>
              </a:ext>
            </a:extLst>
          </p:cNvPr>
          <p:cNvSpPr>
            <a:spLocks noGrp="1"/>
          </p:cNvSpPr>
          <p:nvPr>
            <p:ph type="dt" sz="half" idx="10"/>
          </p:nvPr>
        </p:nvSpPr>
        <p:spPr/>
        <p:txBody>
          <a:bodyPr/>
          <a:lstStyle>
            <a:lvl1pPr>
              <a:defRPr/>
            </a:lvl1pPr>
          </a:lstStyle>
          <a:p>
            <a:pPr>
              <a:defRPr/>
            </a:pPr>
            <a:fld id="{D8F5D969-D82C-49E7-BFB2-1938E46D66FA}" type="datetimeFigureOut">
              <a:rPr lang="fr-FR"/>
              <a:pPr>
                <a:defRPr/>
              </a:pPr>
              <a:t>02/06/2026</a:t>
            </a:fld>
            <a:endParaRPr lang="fr-FR"/>
          </a:p>
        </p:txBody>
      </p:sp>
      <p:sp>
        <p:nvSpPr>
          <p:cNvPr id="4" name="Footer Placeholder 4">
            <a:extLst>
              <a:ext uri="{FF2B5EF4-FFF2-40B4-BE49-F238E27FC236}">
                <a16:creationId xmlns:a16="http://schemas.microsoft.com/office/drawing/2014/main" id="{198B4613-2139-82F3-60E1-E38CA24EBA23}"/>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FAD49E39-61D2-0824-A25A-9C84476C48DB}"/>
              </a:ext>
            </a:extLst>
          </p:cNvPr>
          <p:cNvSpPr>
            <a:spLocks noGrp="1"/>
          </p:cNvSpPr>
          <p:nvPr>
            <p:ph type="sldNum" sz="quarter" idx="12"/>
          </p:nvPr>
        </p:nvSpPr>
        <p:spPr/>
        <p:txBody>
          <a:bodyPr/>
          <a:lstStyle>
            <a:lvl1pPr>
              <a:defRPr/>
            </a:lvl1pPr>
          </a:lstStyle>
          <a:p>
            <a:pPr>
              <a:defRPr/>
            </a:pPr>
            <a:fld id="{6F4A2DAA-78EE-4438-9169-36FF47A56C1A}" type="slidenum">
              <a:rPr lang="fr-FR" altLang="fr-FR"/>
              <a:pPr>
                <a:defRPr/>
              </a:pPr>
              <a:t>‹N°›</a:t>
            </a:fld>
            <a:endParaRPr lang="fr-FR" altLang="fr-FR"/>
          </a:p>
        </p:txBody>
      </p:sp>
    </p:spTree>
    <p:extLst>
      <p:ext uri="{BB962C8B-B14F-4D97-AF65-F5344CB8AC3E}">
        <p14:creationId xmlns:p14="http://schemas.microsoft.com/office/powerpoint/2010/main" val="422766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418FEC-D0A6-10FA-0B5E-EEB148D1B645}"/>
              </a:ext>
            </a:extLst>
          </p:cNvPr>
          <p:cNvSpPr>
            <a:spLocks noGrp="1"/>
          </p:cNvSpPr>
          <p:nvPr>
            <p:ph type="dt" sz="half" idx="10"/>
          </p:nvPr>
        </p:nvSpPr>
        <p:spPr/>
        <p:txBody>
          <a:bodyPr/>
          <a:lstStyle>
            <a:lvl1pPr>
              <a:defRPr/>
            </a:lvl1pPr>
          </a:lstStyle>
          <a:p>
            <a:pPr>
              <a:defRPr/>
            </a:pPr>
            <a:fld id="{A0B7CF91-499C-4DF0-B104-E7DA311323DC}" type="datetimeFigureOut">
              <a:rPr lang="fr-FR"/>
              <a:pPr>
                <a:defRPr/>
              </a:pPr>
              <a:t>02/06/2026</a:t>
            </a:fld>
            <a:endParaRPr lang="fr-FR"/>
          </a:p>
        </p:txBody>
      </p:sp>
      <p:sp>
        <p:nvSpPr>
          <p:cNvPr id="3" name="Footer Placeholder 4">
            <a:extLst>
              <a:ext uri="{FF2B5EF4-FFF2-40B4-BE49-F238E27FC236}">
                <a16:creationId xmlns:a16="http://schemas.microsoft.com/office/drawing/2014/main" id="{EB600BA3-9ECC-D610-C867-42F1281F610E}"/>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5">
            <a:extLst>
              <a:ext uri="{FF2B5EF4-FFF2-40B4-BE49-F238E27FC236}">
                <a16:creationId xmlns:a16="http://schemas.microsoft.com/office/drawing/2014/main" id="{84B9FF5A-F4EB-A510-3350-FECC9D08F337}"/>
              </a:ext>
            </a:extLst>
          </p:cNvPr>
          <p:cNvSpPr>
            <a:spLocks noGrp="1"/>
          </p:cNvSpPr>
          <p:nvPr>
            <p:ph type="sldNum" sz="quarter" idx="12"/>
          </p:nvPr>
        </p:nvSpPr>
        <p:spPr/>
        <p:txBody>
          <a:bodyPr/>
          <a:lstStyle>
            <a:lvl1pPr>
              <a:defRPr/>
            </a:lvl1pPr>
          </a:lstStyle>
          <a:p>
            <a:pPr>
              <a:defRPr/>
            </a:pPr>
            <a:fld id="{10E22BF9-2FF4-4083-B6FB-04A8202D1AE2}" type="slidenum">
              <a:rPr lang="fr-FR" altLang="fr-FR"/>
              <a:pPr>
                <a:defRPr/>
              </a:pPr>
              <a:t>‹N°›</a:t>
            </a:fld>
            <a:endParaRPr lang="fr-FR" altLang="fr-FR"/>
          </a:p>
        </p:txBody>
      </p:sp>
    </p:spTree>
    <p:extLst>
      <p:ext uri="{BB962C8B-B14F-4D97-AF65-F5344CB8AC3E}">
        <p14:creationId xmlns:p14="http://schemas.microsoft.com/office/powerpoint/2010/main" val="275389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36A29DC-5C50-62F0-F0BA-A20F6342596B}"/>
              </a:ext>
            </a:extLst>
          </p:cNvPr>
          <p:cNvSpPr>
            <a:spLocks noGrp="1"/>
          </p:cNvSpPr>
          <p:nvPr>
            <p:ph type="dt" sz="half" idx="10"/>
          </p:nvPr>
        </p:nvSpPr>
        <p:spPr/>
        <p:txBody>
          <a:bodyPr/>
          <a:lstStyle>
            <a:lvl1pPr>
              <a:defRPr/>
            </a:lvl1pPr>
          </a:lstStyle>
          <a:p>
            <a:pPr>
              <a:defRPr/>
            </a:pPr>
            <a:fld id="{FD7CFA86-5717-4A8F-B204-05EEDCA22368}"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9FD3F29C-3975-D647-ADD8-B8B82CBA6DE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084EC77-4E3A-79D6-D6CF-07A843304009}"/>
              </a:ext>
            </a:extLst>
          </p:cNvPr>
          <p:cNvSpPr>
            <a:spLocks noGrp="1"/>
          </p:cNvSpPr>
          <p:nvPr>
            <p:ph type="sldNum" sz="quarter" idx="12"/>
          </p:nvPr>
        </p:nvSpPr>
        <p:spPr/>
        <p:txBody>
          <a:bodyPr/>
          <a:lstStyle>
            <a:lvl1pPr>
              <a:defRPr/>
            </a:lvl1pPr>
          </a:lstStyle>
          <a:p>
            <a:pPr>
              <a:defRPr/>
            </a:pPr>
            <a:fld id="{FBDE6377-5F7E-4903-AB88-39C9007B6B9B}" type="slidenum">
              <a:rPr lang="fr-FR" altLang="fr-FR"/>
              <a:pPr>
                <a:defRPr/>
              </a:pPr>
              <a:t>‹N°›</a:t>
            </a:fld>
            <a:endParaRPr lang="fr-FR" altLang="fr-FR"/>
          </a:p>
        </p:txBody>
      </p:sp>
    </p:spTree>
    <p:extLst>
      <p:ext uri="{BB962C8B-B14F-4D97-AF65-F5344CB8AC3E}">
        <p14:creationId xmlns:p14="http://schemas.microsoft.com/office/powerpoint/2010/main" val="1973663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DF15E40-59C2-4397-1610-ED73DD7680D6}"/>
              </a:ext>
            </a:extLst>
          </p:cNvPr>
          <p:cNvSpPr>
            <a:spLocks noGrp="1"/>
          </p:cNvSpPr>
          <p:nvPr>
            <p:ph type="dt" sz="half" idx="10"/>
          </p:nvPr>
        </p:nvSpPr>
        <p:spPr/>
        <p:txBody>
          <a:bodyPr/>
          <a:lstStyle>
            <a:lvl1pPr>
              <a:defRPr/>
            </a:lvl1pPr>
          </a:lstStyle>
          <a:p>
            <a:pPr>
              <a:defRPr/>
            </a:pPr>
            <a:fld id="{15740D66-CBD4-482F-85E4-F0347EE4234E}" type="datetimeFigureOut">
              <a:rPr lang="fr-FR"/>
              <a:pPr>
                <a:defRPr/>
              </a:pPr>
              <a:t>02/06/2026</a:t>
            </a:fld>
            <a:endParaRPr lang="fr-FR"/>
          </a:p>
        </p:txBody>
      </p:sp>
      <p:sp>
        <p:nvSpPr>
          <p:cNvPr id="6" name="Footer Placeholder 4">
            <a:extLst>
              <a:ext uri="{FF2B5EF4-FFF2-40B4-BE49-F238E27FC236}">
                <a16:creationId xmlns:a16="http://schemas.microsoft.com/office/drawing/2014/main" id="{E874FE2B-D4B2-0AB5-8B6B-6C467C12C1CE}"/>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705F4752-FF27-B643-5488-9CBC252AE29C}"/>
              </a:ext>
            </a:extLst>
          </p:cNvPr>
          <p:cNvSpPr>
            <a:spLocks noGrp="1"/>
          </p:cNvSpPr>
          <p:nvPr>
            <p:ph type="sldNum" sz="quarter" idx="12"/>
          </p:nvPr>
        </p:nvSpPr>
        <p:spPr/>
        <p:txBody>
          <a:bodyPr/>
          <a:lstStyle>
            <a:lvl1pPr>
              <a:defRPr/>
            </a:lvl1pPr>
          </a:lstStyle>
          <a:p>
            <a:pPr>
              <a:defRPr/>
            </a:pPr>
            <a:fld id="{2A3BA04B-BDFB-47FC-B402-1353CF3544F7}" type="slidenum">
              <a:rPr lang="fr-FR" altLang="fr-FR"/>
              <a:pPr>
                <a:defRPr/>
              </a:pPr>
              <a:t>‹N°›</a:t>
            </a:fld>
            <a:endParaRPr lang="fr-FR" altLang="fr-FR"/>
          </a:p>
        </p:txBody>
      </p:sp>
    </p:spTree>
    <p:extLst>
      <p:ext uri="{BB962C8B-B14F-4D97-AF65-F5344CB8AC3E}">
        <p14:creationId xmlns:p14="http://schemas.microsoft.com/office/powerpoint/2010/main" val="2829149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FEECE30-9263-624B-8750-A87A67719D8A}"/>
              </a:ext>
            </a:extLst>
          </p:cNvPr>
          <p:cNvSpPr>
            <a:spLocks noGrp="1"/>
          </p:cNvSpPr>
          <p:nvPr>
            <p:ph type="dt" sz="half" idx="10"/>
          </p:nvPr>
        </p:nvSpPr>
        <p:spPr/>
        <p:txBody>
          <a:bodyPr/>
          <a:lstStyle>
            <a:lvl1pPr>
              <a:defRPr/>
            </a:lvl1pPr>
          </a:lstStyle>
          <a:p>
            <a:pPr>
              <a:defRPr/>
            </a:pPr>
            <a:fld id="{807ADD45-0C40-43E6-96C3-04A919D63F2C}" type="datetimeFigureOut">
              <a:rPr lang="fr-FR"/>
              <a:pPr>
                <a:defRPr/>
              </a:pPr>
              <a:t>02/06/2026</a:t>
            </a:fld>
            <a:endParaRPr lang="fr-FR"/>
          </a:p>
        </p:txBody>
      </p:sp>
      <p:sp>
        <p:nvSpPr>
          <p:cNvPr id="6" name="Footer Placeholder 4">
            <a:extLst>
              <a:ext uri="{FF2B5EF4-FFF2-40B4-BE49-F238E27FC236}">
                <a16:creationId xmlns:a16="http://schemas.microsoft.com/office/drawing/2014/main" id="{F076B697-273B-4281-C6D6-74140765F1B4}"/>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3D300E71-CF8C-C719-BDA6-6691AB78CB03}"/>
              </a:ext>
            </a:extLst>
          </p:cNvPr>
          <p:cNvSpPr>
            <a:spLocks noGrp="1"/>
          </p:cNvSpPr>
          <p:nvPr>
            <p:ph type="sldNum" sz="quarter" idx="12"/>
          </p:nvPr>
        </p:nvSpPr>
        <p:spPr/>
        <p:txBody>
          <a:bodyPr/>
          <a:lstStyle>
            <a:lvl1pPr>
              <a:defRPr/>
            </a:lvl1pPr>
          </a:lstStyle>
          <a:p>
            <a:pPr>
              <a:defRPr/>
            </a:pPr>
            <a:fld id="{1D86B6DF-46A1-44AE-883D-7A78AC37FAF1}" type="slidenum">
              <a:rPr lang="fr-FR" altLang="fr-FR"/>
              <a:pPr>
                <a:defRPr/>
              </a:pPr>
              <a:t>‹N°›</a:t>
            </a:fld>
            <a:endParaRPr lang="fr-FR" altLang="fr-FR"/>
          </a:p>
        </p:txBody>
      </p:sp>
    </p:spTree>
    <p:extLst>
      <p:ext uri="{BB962C8B-B14F-4D97-AF65-F5344CB8AC3E}">
        <p14:creationId xmlns:p14="http://schemas.microsoft.com/office/powerpoint/2010/main" val="195941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1FA2C5F-6223-A49E-C270-24A7B72E4C5C}"/>
              </a:ext>
            </a:extLst>
          </p:cNvPr>
          <p:cNvSpPr>
            <a:spLocks noGrp="1"/>
          </p:cNvSpPr>
          <p:nvPr>
            <p:ph type="dt" sz="half" idx="10"/>
          </p:nvPr>
        </p:nvSpPr>
        <p:spPr/>
        <p:txBody>
          <a:bodyPr/>
          <a:lstStyle>
            <a:lvl1pPr>
              <a:defRPr/>
            </a:lvl1pPr>
          </a:lstStyle>
          <a:p>
            <a:pPr>
              <a:defRPr/>
            </a:pPr>
            <a:fld id="{906B305E-7D2F-42C7-ABE5-3A3F128E3C77}" type="datetimeFigureOut">
              <a:rPr lang="fr-FR"/>
              <a:pPr>
                <a:defRPr/>
              </a:pPr>
              <a:t>02/06/2026</a:t>
            </a:fld>
            <a:endParaRPr lang="fr-FR"/>
          </a:p>
        </p:txBody>
      </p:sp>
      <p:sp>
        <p:nvSpPr>
          <p:cNvPr id="5" name="Footer Placeholder 4">
            <a:extLst>
              <a:ext uri="{FF2B5EF4-FFF2-40B4-BE49-F238E27FC236}">
                <a16:creationId xmlns:a16="http://schemas.microsoft.com/office/drawing/2014/main" id="{573357A0-F635-AF43-B16A-B3312BBFE8B4}"/>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A373173F-9DAE-007D-954E-453D581B796C}"/>
              </a:ext>
            </a:extLst>
          </p:cNvPr>
          <p:cNvSpPr>
            <a:spLocks noGrp="1"/>
          </p:cNvSpPr>
          <p:nvPr>
            <p:ph type="sldNum" sz="quarter" idx="12"/>
          </p:nvPr>
        </p:nvSpPr>
        <p:spPr/>
        <p:txBody>
          <a:bodyPr/>
          <a:lstStyle>
            <a:lvl1pPr>
              <a:defRPr/>
            </a:lvl1pPr>
          </a:lstStyle>
          <a:p>
            <a:pPr>
              <a:defRPr/>
            </a:pPr>
            <a:fld id="{8B5C8B25-8FDC-4AF1-B3EF-9319F9388056}" type="slidenum">
              <a:rPr lang="fr-FR" altLang="fr-FR"/>
              <a:pPr>
                <a:defRPr/>
              </a:pPr>
              <a:t>‹N°›</a:t>
            </a:fld>
            <a:endParaRPr lang="fr-FR" altLang="fr-FR"/>
          </a:p>
        </p:txBody>
      </p:sp>
    </p:spTree>
    <p:extLst>
      <p:ext uri="{BB962C8B-B14F-4D97-AF65-F5344CB8AC3E}">
        <p14:creationId xmlns:p14="http://schemas.microsoft.com/office/powerpoint/2010/main" val="2947949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620FFAF-BB18-8A09-FD5A-233CC29EE6BA}"/>
              </a:ext>
            </a:extLst>
          </p:cNvPr>
          <p:cNvSpPr>
            <a:spLocks noGrp="1"/>
          </p:cNvSpPr>
          <p:nvPr>
            <p:ph type="dt" sz="half" idx="10"/>
          </p:nvPr>
        </p:nvSpPr>
        <p:spPr/>
        <p:txBody>
          <a:bodyPr/>
          <a:lstStyle>
            <a:lvl1pPr>
              <a:defRPr/>
            </a:lvl1pPr>
          </a:lstStyle>
          <a:p>
            <a:pPr>
              <a:defRPr/>
            </a:pPr>
            <a:fld id="{18191CAE-26EC-4061-822F-4BB864E83E08}" type="datetimeFigureOut">
              <a:rPr lang="fr-FR"/>
              <a:pPr>
                <a:defRPr/>
              </a:pPr>
              <a:t>02/06/2026</a:t>
            </a:fld>
            <a:endParaRPr lang="fr-FR"/>
          </a:p>
        </p:txBody>
      </p:sp>
      <p:sp>
        <p:nvSpPr>
          <p:cNvPr id="5" name="Footer Placeholder 4">
            <a:extLst>
              <a:ext uri="{FF2B5EF4-FFF2-40B4-BE49-F238E27FC236}">
                <a16:creationId xmlns:a16="http://schemas.microsoft.com/office/drawing/2014/main" id="{DD52648C-A740-C84D-5209-4B919F448B26}"/>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85CEEC7F-91DB-82A2-E131-D151DB6F62EC}"/>
              </a:ext>
            </a:extLst>
          </p:cNvPr>
          <p:cNvSpPr>
            <a:spLocks noGrp="1"/>
          </p:cNvSpPr>
          <p:nvPr>
            <p:ph type="sldNum" sz="quarter" idx="12"/>
          </p:nvPr>
        </p:nvSpPr>
        <p:spPr/>
        <p:txBody>
          <a:bodyPr/>
          <a:lstStyle>
            <a:lvl1pPr>
              <a:defRPr/>
            </a:lvl1pPr>
          </a:lstStyle>
          <a:p>
            <a:pPr>
              <a:defRPr/>
            </a:pPr>
            <a:fld id="{29749A21-2513-4B17-8B59-EFAB26F4C4DA}" type="slidenum">
              <a:rPr lang="fr-FR" altLang="fr-FR"/>
              <a:pPr>
                <a:defRPr/>
              </a:pPr>
              <a:t>‹N°›</a:t>
            </a:fld>
            <a:endParaRPr lang="fr-FR" altLang="fr-FR"/>
          </a:p>
        </p:txBody>
      </p:sp>
    </p:spTree>
    <p:extLst>
      <p:ext uri="{BB962C8B-B14F-4D97-AF65-F5344CB8AC3E}">
        <p14:creationId xmlns:p14="http://schemas.microsoft.com/office/powerpoint/2010/main" val="69557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D647B7F8-56D8-1F0F-3604-7F52C7D6A2AC}"/>
              </a:ext>
            </a:extLst>
          </p:cNvPr>
          <p:cNvSpPr>
            <a:spLocks noGrp="1"/>
          </p:cNvSpPr>
          <p:nvPr>
            <p:ph type="dt" sz="half" idx="10"/>
          </p:nvPr>
        </p:nvSpPr>
        <p:spPr/>
        <p:txBody>
          <a:bodyPr/>
          <a:lstStyle>
            <a:lvl1pPr>
              <a:defRPr/>
            </a:lvl1pPr>
          </a:lstStyle>
          <a:p>
            <a:pPr>
              <a:defRPr/>
            </a:pPr>
            <a:fld id="{6C333EE1-7D94-460E-8CF6-3960424F32A4}" type="datetimeFigureOut">
              <a:rPr lang="fr-FR"/>
              <a:pPr>
                <a:defRPr/>
              </a:pPr>
              <a:t>02/06/2026</a:t>
            </a:fld>
            <a:endParaRPr lang="fr-FR"/>
          </a:p>
        </p:txBody>
      </p:sp>
      <p:sp>
        <p:nvSpPr>
          <p:cNvPr id="5" name="Footer Placeholder 4">
            <a:extLst>
              <a:ext uri="{FF2B5EF4-FFF2-40B4-BE49-F238E27FC236}">
                <a16:creationId xmlns:a16="http://schemas.microsoft.com/office/drawing/2014/main" id="{7BF69124-1AF4-2084-2ECC-474A483546AB}"/>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C58338F1-21D3-6898-4A35-F846F7282A00}"/>
              </a:ext>
            </a:extLst>
          </p:cNvPr>
          <p:cNvSpPr>
            <a:spLocks noGrp="1"/>
          </p:cNvSpPr>
          <p:nvPr>
            <p:ph type="sldNum" sz="quarter" idx="12"/>
          </p:nvPr>
        </p:nvSpPr>
        <p:spPr/>
        <p:txBody>
          <a:bodyPr/>
          <a:lstStyle>
            <a:lvl1pPr>
              <a:defRPr/>
            </a:lvl1pPr>
          </a:lstStyle>
          <a:p>
            <a:pPr>
              <a:defRPr/>
            </a:pPr>
            <a:fld id="{A0CE69AE-68BD-4EEA-B60C-302E29163BC1}" type="slidenum">
              <a:rPr lang="fr-FR" altLang="fr-FR"/>
              <a:pPr>
                <a:defRPr/>
              </a:pPr>
              <a:t>‹N°›</a:t>
            </a:fld>
            <a:endParaRPr lang="fr-FR" altLang="fr-FR"/>
          </a:p>
        </p:txBody>
      </p:sp>
    </p:spTree>
    <p:extLst>
      <p:ext uri="{BB962C8B-B14F-4D97-AF65-F5344CB8AC3E}">
        <p14:creationId xmlns:p14="http://schemas.microsoft.com/office/powerpoint/2010/main" val="958236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DA7CCF3-9B2F-DE36-622A-B5FB2FE68A77}"/>
              </a:ext>
            </a:extLst>
          </p:cNvPr>
          <p:cNvSpPr>
            <a:spLocks noGrp="1"/>
          </p:cNvSpPr>
          <p:nvPr>
            <p:ph type="dt" sz="half" idx="10"/>
          </p:nvPr>
        </p:nvSpPr>
        <p:spPr/>
        <p:txBody>
          <a:bodyPr/>
          <a:lstStyle>
            <a:lvl1pPr>
              <a:defRPr/>
            </a:lvl1pPr>
          </a:lstStyle>
          <a:p>
            <a:pPr>
              <a:defRPr/>
            </a:pPr>
            <a:fld id="{C05F631F-B6AE-4181-BA4E-167ED6EAFFCC}" type="datetimeFigureOut">
              <a:rPr lang="fr-FR"/>
              <a:pPr>
                <a:defRPr/>
              </a:pPr>
              <a:t>02/06/2026</a:t>
            </a:fld>
            <a:endParaRPr lang="fr-FR"/>
          </a:p>
        </p:txBody>
      </p:sp>
      <p:sp>
        <p:nvSpPr>
          <p:cNvPr id="5" name="Footer Placeholder 4">
            <a:extLst>
              <a:ext uri="{FF2B5EF4-FFF2-40B4-BE49-F238E27FC236}">
                <a16:creationId xmlns:a16="http://schemas.microsoft.com/office/drawing/2014/main" id="{313DE7B7-B3DA-564E-9A47-C9E8891CEE42}"/>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A03AB479-A0CB-891E-1C4B-6707720B2093}"/>
              </a:ext>
            </a:extLst>
          </p:cNvPr>
          <p:cNvSpPr>
            <a:spLocks noGrp="1"/>
          </p:cNvSpPr>
          <p:nvPr>
            <p:ph type="sldNum" sz="quarter" idx="12"/>
          </p:nvPr>
        </p:nvSpPr>
        <p:spPr/>
        <p:txBody>
          <a:bodyPr/>
          <a:lstStyle>
            <a:lvl1pPr>
              <a:defRPr/>
            </a:lvl1pPr>
          </a:lstStyle>
          <a:p>
            <a:pPr>
              <a:defRPr/>
            </a:pPr>
            <a:fld id="{BEEE0722-9708-4C92-B5E9-8919B56B77FA}" type="slidenum">
              <a:rPr lang="fr-FR" altLang="fr-FR"/>
              <a:pPr>
                <a:defRPr/>
              </a:pPr>
              <a:t>‹N°›</a:t>
            </a:fld>
            <a:endParaRPr lang="fr-FR" altLang="fr-FR"/>
          </a:p>
        </p:txBody>
      </p:sp>
    </p:spTree>
    <p:extLst>
      <p:ext uri="{BB962C8B-B14F-4D97-AF65-F5344CB8AC3E}">
        <p14:creationId xmlns:p14="http://schemas.microsoft.com/office/powerpoint/2010/main" val="2072911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F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3D8D2-DC0B-48A8-3B8E-E1E235EBD3B8}"/>
              </a:ext>
            </a:extLst>
          </p:cNvPr>
          <p:cNvSpPr>
            <a:spLocks noGrp="1"/>
          </p:cNvSpPr>
          <p:nvPr>
            <p:ph type="dt" sz="half" idx="10"/>
          </p:nvPr>
        </p:nvSpPr>
        <p:spPr/>
        <p:txBody>
          <a:bodyPr/>
          <a:lstStyle>
            <a:lvl1pPr>
              <a:defRPr/>
            </a:lvl1pPr>
          </a:lstStyle>
          <a:p>
            <a:pPr>
              <a:defRPr/>
            </a:pPr>
            <a:fld id="{20C787F6-8169-4FD7-B6F7-870F48255534}" type="datetimeFigureOut">
              <a:rPr lang="fr-FR"/>
              <a:pPr>
                <a:defRPr/>
              </a:pPr>
              <a:t>02/06/2026</a:t>
            </a:fld>
            <a:endParaRPr lang="fr-FR"/>
          </a:p>
        </p:txBody>
      </p:sp>
      <p:sp>
        <p:nvSpPr>
          <p:cNvPr id="5" name="Footer Placeholder 4">
            <a:extLst>
              <a:ext uri="{FF2B5EF4-FFF2-40B4-BE49-F238E27FC236}">
                <a16:creationId xmlns:a16="http://schemas.microsoft.com/office/drawing/2014/main" id="{96C7A5C1-868F-9F6D-5688-2E19CB26F1A7}"/>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5252DF15-0706-EEFF-7D08-671EBF7C4EF0}"/>
              </a:ext>
            </a:extLst>
          </p:cNvPr>
          <p:cNvSpPr>
            <a:spLocks noGrp="1"/>
          </p:cNvSpPr>
          <p:nvPr>
            <p:ph type="sldNum" sz="quarter" idx="12"/>
          </p:nvPr>
        </p:nvSpPr>
        <p:spPr/>
        <p:txBody>
          <a:bodyPr/>
          <a:lstStyle>
            <a:lvl1pPr>
              <a:defRPr/>
            </a:lvl1pPr>
          </a:lstStyle>
          <a:p>
            <a:pPr>
              <a:defRPr/>
            </a:pPr>
            <a:fld id="{DE44BC57-80EF-4205-B543-D2ECE83F548C}" type="slidenum">
              <a:rPr lang="fr-FR" altLang="fr-FR"/>
              <a:pPr>
                <a:defRPr/>
              </a:pPr>
              <a:t>‹N°›</a:t>
            </a:fld>
            <a:endParaRPr lang="fr-FR" altLang="fr-FR"/>
          </a:p>
        </p:txBody>
      </p:sp>
    </p:spTree>
    <p:extLst>
      <p:ext uri="{BB962C8B-B14F-4D97-AF65-F5344CB8AC3E}">
        <p14:creationId xmlns:p14="http://schemas.microsoft.com/office/powerpoint/2010/main" val="1087000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a:extLst>
              <a:ext uri="{FF2B5EF4-FFF2-40B4-BE49-F238E27FC236}">
                <a16:creationId xmlns:a16="http://schemas.microsoft.com/office/drawing/2014/main" id="{9B69B923-F747-7E57-8611-8CDA1A1E0F85}"/>
              </a:ext>
            </a:extLst>
          </p:cNvPr>
          <p:cNvSpPr>
            <a:spLocks noGrp="1"/>
          </p:cNvSpPr>
          <p:nvPr>
            <p:ph type="dt" sz="half" idx="10"/>
          </p:nvPr>
        </p:nvSpPr>
        <p:spPr/>
        <p:txBody>
          <a:bodyPr/>
          <a:lstStyle>
            <a:lvl1pPr>
              <a:defRPr/>
            </a:lvl1pPr>
          </a:lstStyle>
          <a:p>
            <a:pPr>
              <a:defRPr/>
            </a:pPr>
            <a:fld id="{2E6A68A3-F3B3-4561-8B5F-9E11EBEC20DE}" type="datetimeFigureOut">
              <a:rPr lang="fr-FR"/>
              <a:pPr>
                <a:defRPr/>
              </a:pPr>
              <a:t>02/06/2026</a:t>
            </a:fld>
            <a:endParaRPr lang="fr-FR"/>
          </a:p>
        </p:txBody>
      </p:sp>
      <p:sp>
        <p:nvSpPr>
          <p:cNvPr id="6" name="Footer Placeholder 4">
            <a:extLst>
              <a:ext uri="{FF2B5EF4-FFF2-40B4-BE49-F238E27FC236}">
                <a16:creationId xmlns:a16="http://schemas.microsoft.com/office/drawing/2014/main" id="{18FB0C37-2743-B898-62B9-2413A315A0A5}"/>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9C7EFD03-6F5E-083F-31A7-9BE8876A7B95}"/>
              </a:ext>
            </a:extLst>
          </p:cNvPr>
          <p:cNvSpPr>
            <a:spLocks noGrp="1"/>
          </p:cNvSpPr>
          <p:nvPr>
            <p:ph type="sldNum" sz="quarter" idx="12"/>
          </p:nvPr>
        </p:nvSpPr>
        <p:spPr/>
        <p:txBody>
          <a:bodyPr/>
          <a:lstStyle>
            <a:lvl1pPr>
              <a:defRPr/>
            </a:lvl1pPr>
          </a:lstStyle>
          <a:p>
            <a:pPr>
              <a:defRPr/>
            </a:pPr>
            <a:fld id="{36144827-6B05-4A0F-A92B-14FFFC1E53CA}" type="slidenum">
              <a:rPr lang="fr-FR" altLang="fr-FR"/>
              <a:pPr>
                <a:defRPr/>
              </a:pPr>
              <a:t>‹N°›</a:t>
            </a:fld>
            <a:endParaRPr lang="fr-FR" altLang="fr-FR"/>
          </a:p>
        </p:txBody>
      </p:sp>
    </p:spTree>
    <p:extLst>
      <p:ext uri="{BB962C8B-B14F-4D97-AF65-F5344CB8AC3E}">
        <p14:creationId xmlns:p14="http://schemas.microsoft.com/office/powerpoint/2010/main" val="65147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a:extLst>
              <a:ext uri="{FF2B5EF4-FFF2-40B4-BE49-F238E27FC236}">
                <a16:creationId xmlns:a16="http://schemas.microsoft.com/office/drawing/2014/main" id="{ED2BE346-F7DE-46AA-4951-16E95DB68094}"/>
              </a:ext>
            </a:extLst>
          </p:cNvPr>
          <p:cNvSpPr>
            <a:spLocks noGrp="1"/>
          </p:cNvSpPr>
          <p:nvPr>
            <p:ph type="dt" sz="half" idx="10"/>
          </p:nvPr>
        </p:nvSpPr>
        <p:spPr/>
        <p:txBody>
          <a:bodyPr/>
          <a:lstStyle>
            <a:lvl1pPr>
              <a:defRPr/>
            </a:lvl1pPr>
          </a:lstStyle>
          <a:p>
            <a:pPr>
              <a:defRPr/>
            </a:pPr>
            <a:fld id="{8232E61C-D734-4EF9-8E82-BC8E755578EC}" type="datetimeFigureOut">
              <a:rPr lang="fr-FR"/>
              <a:pPr>
                <a:defRPr/>
              </a:pPr>
              <a:t>02/06/2026</a:t>
            </a:fld>
            <a:endParaRPr lang="fr-FR"/>
          </a:p>
        </p:txBody>
      </p:sp>
      <p:sp>
        <p:nvSpPr>
          <p:cNvPr id="8" name="Footer Placeholder 4">
            <a:extLst>
              <a:ext uri="{FF2B5EF4-FFF2-40B4-BE49-F238E27FC236}">
                <a16:creationId xmlns:a16="http://schemas.microsoft.com/office/drawing/2014/main" id="{463403E2-CA3C-29E1-6C5E-7DD6E64FF602}"/>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A39D2859-DA33-E344-DDFB-FD2236ED65DD}"/>
              </a:ext>
            </a:extLst>
          </p:cNvPr>
          <p:cNvSpPr>
            <a:spLocks noGrp="1"/>
          </p:cNvSpPr>
          <p:nvPr>
            <p:ph type="sldNum" sz="quarter" idx="12"/>
          </p:nvPr>
        </p:nvSpPr>
        <p:spPr/>
        <p:txBody>
          <a:bodyPr/>
          <a:lstStyle>
            <a:lvl1pPr>
              <a:defRPr/>
            </a:lvl1pPr>
          </a:lstStyle>
          <a:p>
            <a:pPr>
              <a:defRPr/>
            </a:pPr>
            <a:fld id="{DB3E879B-3051-44D2-A754-D07F779ADB04}" type="slidenum">
              <a:rPr lang="fr-FR" altLang="fr-FR"/>
              <a:pPr>
                <a:defRPr/>
              </a:pPr>
              <a:t>‹N°›</a:t>
            </a:fld>
            <a:endParaRPr lang="fr-FR" altLang="fr-FR"/>
          </a:p>
        </p:txBody>
      </p:sp>
    </p:spTree>
    <p:extLst>
      <p:ext uri="{BB962C8B-B14F-4D97-AF65-F5344CB8AC3E}">
        <p14:creationId xmlns:p14="http://schemas.microsoft.com/office/powerpoint/2010/main" val="2763392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3">
            <a:extLst>
              <a:ext uri="{FF2B5EF4-FFF2-40B4-BE49-F238E27FC236}">
                <a16:creationId xmlns:a16="http://schemas.microsoft.com/office/drawing/2014/main" id="{55AED6A6-92C9-C3C6-570B-EEDA3788E192}"/>
              </a:ext>
            </a:extLst>
          </p:cNvPr>
          <p:cNvSpPr>
            <a:spLocks noGrp="1"/>
          </p:cNvSpPr>
          <p:nvPr>
            <p:ph type="dt" sz="half" idx="10"/>
          </p:nvPr>
        </p:nvSpPr>
        <p:spPr/>
        <p:txBody>
          <a:bodyPr/>
          <a:lstStyle>
            <a:lvl1pPr>
              <a:defRPr/>
            </a:lvl1pPr>
          </a:lstStyle>
          <a:p>
            <a:pPr>
              <a:defRPr/>
            </a:pPr>
            <a:fld id="{325A864C-D4ED-4E91-8AD5-79EF6521611F}" type="datetimeFigureOut">
              <a:rPr lang="fr-FR"/>
              <a:pPr>
                <a:defRPr/>
              </a:pPr>
              <a:t>02/06/2026</a:t>
            </a:fld>
            <a:endParaRPr lang="fr-FR"/>
          </a:p>
        </p:txBody>
      </p:sp>
      <p:sp>
        <p:nvSpPr>
          <p:cNvPr id="4" name="Footer Placeholder 4">
            <a:extLst>
              <a:ext uri="{FF2B5EF4-FFF2-40B4-BE49-F238E27FC236}">
                <a16:creationId xmlns:a16="http://schemas.microsoft.com/office/drawing/2014/main" id="{B22CE3B2-38B3-3EFB-CA6B-767D3631CCD3}"/>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2B363A5D-31E1-1AC2-AEBA-32E391C2465E}"/>
              </a:ext>
            </a:extLst>
          </p:cNvPr>
          <p:cNvSpPr>
            <a:spLocks noGrp="1"/>
          </p:cNvSpPr>
          <p:nvPr>
            <p:ph type="sldNum" sz="quarter" idx="12"/>
          </p:nvPr>
        </p:nvSpPr>
        <p:spPr/>
        <p:txBody>
          <a:bodyPr/>
          <a:lstStyle>
            <a:lvl1pPr>
              <a:defRPr/>
            </a:lvl1pPr>
          </a:lstStyle>
          <a:p>
            <a:pPr>
              <a:defRPr/>
            </a:pPr>
            <a:fld id="{1AF14A6C-E669-40A8-96C6-9F3437285F60}" type="slidenum">
              <a:rPr lang="fr-FR" altLang="fr-FR"/>
              <a:pPr>
                <a:defRPr/>
              </a:pPr>
              <a:t>‹N°›</a:t>
            </a:fld>
            <a:endParaRPr lang="fr-FR" altLang="fr-FR"/>
          </a:p>
        </p:txBody>
      </p:sp>
    </p:spTree>
    <p:extLst>
      <p:ext uri="{BB962C8B-B14F-4D97-AF65-F5344CB8AC3E}">
        <p14:creationId xmlns:p14="http://schemas.microsoft.com/office/powerpoint/2010/main" val="133456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326395BD-1B07-09AA-F70E-308C1D6A3225}"/>
              </a:ext>
            </a:extLst>
          </p:cNvPr>
          <p:cNvSpPr>
            <a:spLocks noGrp="1"/>
          </p:cNvSpPr>
          <p:nvPr>
            <p:ph type="dt" sz="half" idx="10"/>
          </p:nvPr>
        </p:nvSpPr>
        <p:spPr/>
        <p:txBody>
          <a:bodyPr/>
          <a:lstStyle>
            <a:lvl1pPr>
              <a:defRPr/>
            </a:lvl1pPr>
          </a:lstStyle>
          <a:p>
            <a:pPr>
              <a:defRPr/>
            </a:pPr>
            <a:fld id="{C10D17E8-3ED5-4968-8228-F93C6A08C5C6}" type="datetimeFigureOut">
              <a:rPr lang="fr-FR"/>
              <a:pPr>
                <a:defRPr/>
              </a:pPr>
              <a:t>02/06/2026</a:t>
            </a:fld>
            <a:endParaRPr lang="fr-FR"/>
          </a:p>
        </p:txBody>
      </p:sp>
      <p:sp>
        <p:nvSpPr>
          <p:cNvPr id="6" name="Espace réservé du pied de page 4">
            <a:extLst>
              <a:ext uri="{FF2B5EF4-FFF2-40B4-BE49-F238E27FC236}">
                <a16:creationId xmlns:a16="http://schemas.microsoft.com/office/drawing/2014/main" id="{8DF61B8E-C528-91D2-9F70-A15503C8192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73B2F4A-84EB-6D1F-D17D-990282A62BC3}"/>
              </a:ext>
            </a:extLst>
          </p:cNvPr>
          <p:cNvSpPr>
            <a:spLocks noGrp="1"/>
          </p:cNvSpPr>
          <p:nvPr>
            <p:ph type="sldNum" sz="quarter" idx="12"/>
          </p:nvPr>
        </p:nvSpPr>
        <p:spPr/>
        <p:txBody>
          <a:bodyPr/>
          <a:lstStyle>
            <a:lvl1pPr>
              <a:defRPr/>
            </a:lvl1pPr>
          </a:lstStyle>
          <a:p>
            <a:pPr>
              <a:defRPr/>
            </a:pPr>
            <a:fld id="{FAA795F0-0F10-47E0-83F5-8876D9F1D772}" type="slidenum">
              <a:rPr lang="fr-FR" altLang="fr-FR"/>
              <a:pPr>
                <a:defRPr/>
              </a:pPr>
              <a:t>‹N°›</a:t>
            </a:fld>
            <a:endParaRPr lang="fr-FR" altLang="fr-FR"/>
          </a:p>
        </p:txBody>
      </p:sp>
    </p:spTree>
    <p:extLst>
      <p:ext uri="{BB962C8B-B14F-4D97-AF65-F5344CB8AC3E}">
        <p14:creationId xmlns:p14="http://schemas.microsoft.com/office/powerpoint/2010/main" val="1399448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C921EC-C292-E2E8-DBF0-7D7D88FC59E7}"/>
              </a:ext>
            </a:extLst>
          </p:cNvPr>
          <p:cNvSpPr>
            <a:spLocks noGrp="1"/>
          </p:cNvSpPr>
          <p:nvPr>
            <p:ph type="dt" sz="half" idx="10"/>
          </p:nvPr>
        </p:nvSpPr>
        <p:spPr/>
        <p:txBody>
          <a:bodyPr/>
          <a:lstStyle>
            <a:lvl1pPr>
              <a:defRPr/>
            </a:lvl1pPr>
          </a:lstStyle>
          <a:p>
            <a:pPr>
              <a:defRPr/>
            </a:pPr>
            <a:fld id="{F3866C31-4D4E-42F5-BA6A-F293D82664F6}" type="datetimeFigureOut">
              <a:rPr lang="fr-FR"/>
              <a:pPr>
                <a:defRPr/>
              </a:pPr>
              <a:t>02/06/2026</a:t>
            </a:fld>
            <a:endParaRPr lang="fr-FR"/>
          </a:p>
        </p:txBody>
      </p:sp>
      <p:sp>
        <p:nvSpPr>
          <p:cNvPr id="3" name="Footer Placeholder 4">
            <a:extLst>
              <a:ext uri="{FF2B5EF4-FFF2-40B4-BE49-F238E27FC236}">
                <a16:creationId xmlns:a16="http://schemas.microsoft.com/office/drawing/2014/main" id="{4F663637-E563-CD05-107C-74C3D3D23750}"/>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5">
            <a:extLst>
              <a:ext uri="{FF2B5EF4-FFF2-40B4-BE49-F238E27FC236}">
                <a16:creationId xmlns:a16="http://schemas.microsoft.com/office/drawing/2014/main" id="{247E17C1-C666-CA3F-F419-447E1EBAE35F}"/>
              </a:ext>
            </a:extLst>
          </p:cNvPr>
          <p:cNvSpPr>
            <a:spLocks noGrp="1"/>
          </p:cNvSpPr>
          <p:nvPr>
            <p:ph type="sldNum" sz="quarter" idx="12"/>
          </p:nvPr>
        </p:nvSpPr>
        <p:spPr/>
        <p:txBody>
          <a:bodyPr/>
          <a:lstStyle>
            <a:lvl1pPr>
              <a:defRPr/>
            </a:lvl1pPr>
          </a:lstStyle>
          <a:p>
            <a:pPr>
              <a:defRPr/>
            </a:pPr>
            <a:fld id="{99EC834B-C8EC-41FE-9D5D-FD733AF7CE8C}" type="slidenum">
              <a:rPr lang="fr-FR" altLang="fr-FR"/>
              <a:pPr>
                <a:defRPr/>
              </a:pPr>
              <a:t>‹N°›</a:t>
            </a:fld>
            <a:endParaRPr lang="fr-FR" altLang="fr-FR"/>
          </a:p>
        </p:txBody>
      </p:sp>
    </p:spTree>
    <p:extLst>
      <p:ext uri="{BB962C8B-B14F-4D97-AF65-F5344CB8AC3E}">
        <p14:creationId xmlns:p14="http://schemas.microsoft.com/office/powerpoint/2010/main" val="574268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BE9CA77-C902-FB39-6EAC-FF7C0F110956}"/>
              </a:ext>
            </a:extLst>
          </p:cNvPr>
          <p:cNvSpPr>
            <a:spLocks noGrp="1"/>
          </p:cNvSpPr>
          <p:nvPr>
            <p:ph type="dt" sz="half" idx="10"/>
          </p:nvPr>
        </p:nvSpPr>
        <p:spPr/>
        <p:txBody>
          <a:bodyPr/>
          <a:lstStyle>
            <a:lvl1pPr>
              <a:defRPr/>
            </a:lvl1pPr>
          </a:lstStyle>
          <a:p>
            <a:pPr>
              <a:defRPr/>
            </a:pPr>
            <a:fld id="{9160681D-C9DA-4853-930C-8CE747B5F5B7}" type="datetimeFigureOut">
              <a:rPr lang="fr-FR"/>
              <a:pPr>
                <a:defRPr/>
              </a:pPr>
              <a:t>02/06/2026</a:t>
            </a:fld>
            <a:endParaRPr lang="fr-FR"/>
          </a:p>
        </p:txBody>
      </p:sp>
      <p:sp>
        <p:nvSpPr>
          <p:cNvPr id="6" name="Footer Placeholder 4">
            <a:extLst>
              <a:ext uri="{FF2B5EF4-FFF2-40B4-BE49-F238E27FC236}">
                <a16:creationId xmlns:a16="http://schemas.microsoft.com/office/drawing/2014/main" id="{CAF6F6D3-92BD-BEDD-33F6-3FB49A515A7A}"/>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A05AF3E8-1529-0C42-9EFE-EFBB899168B8}"/>
              </a:ext>
            </a:extLst>
          </p:cNvPr>
          <p:cNvSpPr>
            <a:spLocks noGrp="1"/>
          </p:cNvSpPr>
          <p:nvPr>
            <p:ph type="sldNum" sz="quarter" idx="12"/>
          </p:nvPr>
        </p:nvSpPr>
        <p:spPr/>
        <p:txBody>
          <a:bodyPr/>
          <a:lstStyle>
            <a:lvl1pPr>
              <a:defRPr/>
            </a:lvl1pPr>
          </a:lstStyle>
          <a:p>
            <a:pPr>
              <a:defRPr/>
            </a:pPr>
            <a:fld id="{F7BC2668-AD68-4C40-BFC9-D6F6CD675E54}" type="slidenum">
              <a:rPr lang="fr-FR" altLang="fr-FR"/>
              <a:pPr>
                <a:defRPr/>
              </a:pPr>
              <a:t>‹N°›</a:t>
            </a:fld>
            <a:endParaRPr lang="fr-FR" altLang="fr-FR"/>
          </a:p>
        </p:txBody>
      </p:sp>
    </p:spTree>
    <p:extLst>
      <p:ext uri="{BB962C8B-B14F-4D97-AF65-F5344CB8AC3E}">
        <p14:creationId xmlns:p14="http://schemas.microsoft.com/office/powerpoint/2010/main" val="383832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5CEEC0F-E391-4778-909B-76E591B59B7D}"/>
              </a:ext>
            </a:extLst>
          </p:cNvPr>
          <p:cNvSpPr>
            <a:spLocks noGrp="1"/>
          </p:cNvSpPr>
          <p:nvPr>
            <p:ph type="dt" sz="half" idx="10"/>
          </p:nvPr>
        </p:nvSpPr>
        <p:spPr/>
        <p:txBody>
          <a:bodyPr/>
          <a:lstStyle>
            <a:lvl1pPr>
              <a:defRPr/>
            </a:lvl1pPr>
          </a:lstStyle>
          <a:p>
            <a:pPr>
              <a:defRPr/>
            </a:pPr>
            <a:fld id="{6BAAF492-EBF7-4AE3-934A-298CB777D11C}" type="datetimeFigureOut">
              <a:rPr lang="fr-FR"/>
              <a:pPr>
                <a:defRPr/>
              </a:pPr>
              <a:t>02/06/2026</a:t>
            </a:fld>
            <a:endParaRPr lang="fr-FR"/>
          </a:p>
        </p:txBody>
      </p:sp>
      <p:sp>
        <p:nvSpPr>
          <p:cNvPr id="6" name="Footer Placeholder 4">
            <a:extLst>
              <a:ext uri="{FF2B5EF4-FFF2-40B4-BE49-F238E27FC236}">
                <a16:creationId xmlns:a16="http://schemas.microsoft.com/office/drawing/2014/main" id="{72307ACC-68F5-1E83-6D68-B4ADC104D95D}"/>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4C5A83FC-899A-52EF-518C-D7D42449A748}"/>
              </a:ext>
            </a:extLst>
          </p:cNvPr>
          <p:cNvSpPr>
            <a:spLocks noGrp="1"/>
          </p:cNvSpPr>
          <p:nvPr>
            <p:ph type="sldNum" sz="quarter" idx="12"/>
          </p:nvPr>
        </p:nvSpPr>
        <p:spPr/>
        <p:txBody>
          <a:bodyPr/>
          <a:lstStyle>
            <a:lvl1pPr>
              <a:defRPr/>
            </a:lvl1pPr>
          </a:lstStyle>
          <a:p>
            <a:pPr>
              <a:defRPr/>
            </a:pPr>
            <a:fld id="{DFBBA28A-A8FA-40E6-B863-2793A8F1505B}" type="slidenum">
              <a:rPr lang="fr-FR" altLang="fr-FR"/>
              <a:pPr>
                <a:defRPr/>
              </a:pPr>
              <a:t>‹N°›</a:t>
            </a:fld>
            <a:endParaRPr lang="fr-FR" altLang="fr-FR"/>
          </a:p>
        </p:txBody>
      </p:sp>
    </p:spTree>
    <p:extLst>
      <p:ext uri="{BB962C8B-B14F-4D97-AF65-F5344CB8AC3E}">
        <p14:creationId xmlns:p14="http://schemas.microsoft.com/office/powerpoint/2010/main" val="4004935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E75179B-2890-9258-F6BF-950EE6D05507}"/>
              </a:ext>
            </a:extLst>
          </p:cNvPr>
          <p:cNvSpPr>
            <a:spLocks noGrp="1"/>
          </p:cNvSpPr>
          <p:nvPr>
            <p:ph type="dt" sz="half" idx="10"/>
          </p:nvPr>
        </p:nvSpPr>
        <p:spPr/>
        <p:txBody>
          <a:bodyPr/>
          <a:lstStyle>
            <a:lvl1pPr>
              <a:defRPr/>
            </a:lvl1pPr>
          </a:lstStyle>
          <a:p>
            <a:pPr>
              <a:defRPr/>
            </a:pPr>
            <a:fld id="{6D9D50B1-84DA-4DD9-A52F-768F01D08377}" type="datetimeFigureOut">
              <a:rPr lang="fr-FR"/>
              <a:pPr>
                <a:defRPr/>
              </a:pPr>
              <a:t>02/06/2026</a:t>
            </a:fld>
            <a:endParaRPr lang="fr-FR"/>
          </a:p>
        </p:txBody>
      </p:sp>
      <p:sp>
        <p:nvSpPr>
          <p:cNvPr id="5" name="Footer Placeholder 4">
            <a:extLst>
              <a:ext uri="{FF2B5EF4-FFF2-40B4-BE49-F238E27FC236}">
                <a16:creationId xmlns:a16="http://schemas.microsoft.com/office/drawing/2014/main" id="{5C21AD6E-28C3-B6C7-F05B-DAC077CFAC5D}"/>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92F33F7C-88EE-C948-297E-1CB57D8E0B97}"/>
              </a:ext>
            </a:extLst>
          </p:cNvPr>
          <p:cNvSpPr>
            <a:spLocks noGrp="1"/>
          </p:cNvSpPr>
          <p:nvPr>
            <p:ph type="sldNum" sz="quarter" idx="12"/>
          </p:nvPr>
        </p:nvSpPr>
        <p:spPr/>
        <p:txBody>
          <a:bodyPr/>
          <a:lstStyle>
            <a:lvl1pPr>
              <a:defRPr/>
            </a:lvl1pPr>
          </a:lstStyle>
          <a:p>
            <a:pPr>
              <a:defRPr/>
            </a:pPr>
            <a:fld id="{91E0CB06-0D9B-4780-8447-237C7DF793B2}" type="slidenum">
              <a:rPr lang="fr-FR" altLang="fr-FR"/>
              <a:pPr>
                <a:defRPr/>
              </a:pPr>
              <a:t>‹N°›</a:t>
            </a:fld>
            <a:endParaRPr lang="fr-FR" altLang="fr-FR"/>
          </a:p>
        </p:txBody>
      </p:sp>
    </p:spTree>
    <p:extLst>
      <p:ext uri="{BB962C8B-B14F-4D97-AF65-F5344CB8AC3E}">
        <p14:creationId xmlns:p14="http://schemas.microsoft.com/office/powerpoint/2010/main" val="2123450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2EF2096-A154-381A-8116-0C2656D2B765}"/>
              </a:ext>
            </a:extLst>
          </p:cNvPr>
          <p:cNvSpPr>
            <a:spLocks noGrp="1"/>
          </p:cNvSpPr>
          <p:nvPr>
            <p:ph type="dt" sz="half" idx="10"/>
          </p:nvPr>
        </p:nvSpPr>
        <p:spPr/>
        <p:txBody>
          <a:bodyPr/>
          <a:lstStyle>
            <a:lvl1pPr>
              <a:defRPr/>
            </a:lvl1pPr>
          </a:lstStyle>
          <a:p>
            <a:pPr>
              <a:defRPr/>
            </a:pPr>
            <a:fld id="{B75CA8B3-D63F-4A9D-9499-07C00178BF5C}" type="datetimeFigureOut">
              <a:rPr lang="fr-FR"/>
              <a:pPr>
                <a:defRPr/>
              </a:pPr>
              <a:t>02/06/2026</a:t>
            </a:fld>
            <a:endParaRPr lang="fr-FR"/>
          </a:p>
        </p:txBody>
      </p:sp>
      <p:sp>
        <p:nvSpPr>
          <p:cNvPr id="5" name="Footer Placeholder 4">
            <a:extLst>
              <a:ext uri="{FF2B5EF4-FFF2-40B4-BE49-F238E27FC236}">
                <a16:creationId xmlns:a16="http://schemas.microsoft.com/office/drawing/2014/main" id="{4A84C0C2-636D-5175-B558-5C042E5436F0}"/>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FD1173C3-5590-12A3-F30B-60794F34274A}"/>
              </a:ext>
            </a:extLst>
          </p:cNvPr>
          <p:cNvSpPr>
            <a:spLocks noGrp="1"/>
          </p:cNvSpPr>
          <p:nvPr>
            <p:ph type="sldNum" sz="quarter" idx="12"/>
          </p:nvPr>
        </p:nvSpPr>
        <p:spPr/>
        <p:txBody>
          <a:bodyPr/>
          <a:lstStyle>
            <a:lvl1pPr>
              <a:defRPr/>
            </a:lvl1pPr>
          </a:lstStyle>
          <a:p>
            <a:pPr>
              <a:defRPr/>
            </a:pPr>
            <a:fld id="{584D1547-6C63-4543-8FED-5A8E85B54324}" type="slidenum">
              <a:rPr lang="fr-FR" altLang="fr-FR"/>
              <a:pPr>
                <a:defRPr/>
              </a:pPr>
              <a:t>‹N°›</a:t>
            </a:fld>
            <a:endParaRPr lang="fr-FR" altLang="fr-FR"/>
          </a:p>
        </p:txBody>
      </p:sp>
    </p:spTree>
    <p:extLst>
      <p:ext uri="{BB962C8B-B14F-4D97-AF65-F5344CB8AC3E}">
        <p14:creationId xmlns:p14="http://schemas.microsoft.com/office/powerpoint/2010/main" val="2781210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143002" y="1122361"/>
            <a:ext cx="6858000" cy="2387598"/>
          </a:xfrm>
        </p:spPr>
        <p:txBody>
          <a:bodyPr anchor="b" anchorCtr="1"/>
          <a:lstStyle>
            <a:lvl1pPr algn="ctr">
              <a:defRPr sz="4500"/>
            </a:lvl1pPr>
          </a:lstStyle>
          <a:p>
            <a:pPr lvl="0"/>
            <a:r>
              <a:rPr lang="fr-FR"/>
              <a:t>Modifiez le style du titre</a:t>
            </a:r>
          </a:p>
        </p:txBody>
      </p:sp>
      <p:sp>
        <p:nvSpPr>
          <p:cNvPr id="3" name="Sous-titre 2"/>
          <p:cNvSpPr txBox="1">
            <a:spLocks noGrp="1"/>
          </p:cNvSpPr>
          <p:nvPr>
            <p:ph type="subTitle" idx="1"/>
          </p:nvPr>
        </p:nvSpPr>
        <p:spPr>
          <a:xfrm>
            <a:off x="1143002" y="3602041"/>
            <a:ext cx="6858000" cy="1655758"/>
          </a:xfrm>
        </p:spPr>
        <p:txBody>
          <a:bodyPr anchorCtr="1"/>
          <a:lstStyle>
            <a:lvl1pPr marL="0" indent="0" algn="ctr">
              <a:buNone/>
              <a:defRPr sz="18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15BEBF2B-EB4B-17FA-BBF6-81ED9D035000}"/>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5" name="Espace réservé du pied de page 4">
            <a:extLst>
              <a:ext uri="{FF2B5EF4-FFF2-40B4-BE49-F238E27FC236}">
                <a16:creationId xmlns:a16="http://schemas.microsoft.com/office/drawing/2014/main" id="{CD65F9E6-CE03-B22C-8C96-41AE06A70A83}"/>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1636DA3-89E8-F15E-2451-25B01521D99E}"/>
              </a:ext>
            </a:extLst>
          </p:cNvPr>
          <p:cNvSpPr txBox="1">
            <a:spLocks noGrp="1"/>
          </p:cNvSpPr>
          <p:nvPr>
            <p:ph type="sldNum" sz="quarter" idx="12"/>
          </p:nvPr>
        </p:nvSpPr>
        <p:spPr>
          <a:ln/>
        </p:spPr>
        <p:txBody>
          <a:bodyPr/>
          <a:lstStyle>
            <a:lvl1pPr>
              <a:defRPr/>
            </a:lvl1pPr>
          </a:lstStyle>
          <a:p>
            <a:pPr>
              <a:defRPr/>
            </a:pPr>
            <a:fld id="{450CCF67-F69A-49DE-85C0-92CD6448BA9C}" type="slidenum">
              <a:rPr/>
              <a:pPr>
                <a:defRPr/>
              </a:pPr>
              <a:t>‹N°›</a:t>
            </a:fld>
            <a:endParaRPr/>
          </a:p>
        </p:txBody>
      </p:sp>
    </p:spTree>
    <p:extLst>
      <p:ext uri="{BB962C8B-B14F-4D97-AF65-F5344CB8AC3E}">
        <p14:creationId xmlns:p14="http://schemas.microsoft.com/office/powerpoint/2010/main" val="284332244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CF8F90-195B-DC3B-69EC-FC6A0826F1B3}"/>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5" name="Espace réservé du pied de page 4">
            <a:extLst>
              <a:ext uri="{FF2B5EF4-FFF2-40B4-BE49-F238E27FC236}">
                <a16:creationId xmlns:a16="http://schemas.microsoft.com/office/drawing/2014/main" id="{6F847648-B0AB-DA92-46C7-50B95ACFE6A9}"/>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0B956235-276B-FE7A-DF38-A551710E06FD}"/>
              </a:ext>
            </a:extLst>
          </p:cNvPr>
          <p:cNvSpPr txBox="1">
            <a:spLocks noGrp="1"/>
          </p:cNvSpPr>
          <p:nvPr>
            <p:ph type="sldNum" sz="quarter" idx="12"/>
          </p:nvPr>
        </p:nvSpPr>
        <p:spPr>
          <a:ln/>
        </p:spPr>
        <p:txBody>
          <a:bodyPr/>
          <a:lstStyle>
            <a:lvl1pPr>
              <a:defRPr/>
            </a:lvl1pPr>
          </a:lstStyle>
          <a:p>
            <a:pPr>
              <a:defRPr/>
            </a:pPr>
            <a:fld id="{3DF1352F-0988-47FD-99E8-14589C3EFF0A}" type="slidenum">
              <a:rPr/>
              <a:pPr>
                <a:defRPr/>
              </a:pPr>
              <a:t>‹N°›</a:t>
            </a:fld>
            <a:endParaRPr/>
          </a:p>
        </p:txBody>
      </p:sp>
    </p:spTree>
    <p:extLst>
      <p:ext uri="{BB962C8B-B14F-4D97-AF65-F5344CB8AC3E}">
        <p14:creationId xmlns:p14="http://schemas.microsoft.com/office/powerpoint/2010/main" val="401272705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623885" y="1709736"/>
            <a:ext cx="7886700" cy="2852735"/>
          </a:xfrm>
        </p:spPr>
        <p:txBody>
          <a:bodyPr anchor="b"/>
          <a:lstStyle>
            <a:lvl1pPr>
              <a:defRPr sz="4500"/>
            </a:lvl1pPr>
          </a:lstStyle>
          <a:p>
            <a:pPr lvl="0"/>
            <a:r>
              <a:rPr lang="fr-FR"/>
              <a:t>Modifiez le style du titre</a:t>
            </a:r>
          </a:p>
        </p:txBody>
      </p:sp>
      <p:sp>
        <p:nvSpPr>
          <p:cNvPr id="3" name="Espace réservé du texte 2"/>
          <p:cNvSpPr txBox="1">
            <a:spLocks noGrp="1"/>
          </p:cNvSpPr>
          <p:nvPr>
            <p:ph type="body" idx="1"/>
          </p:nvPr>
        </p:nvSpPr>
        <p:spPr>
          <a:xfrm>
            <a:off x="623885" y="4589465"/>
            <a:ext cx="7886700" cy="1500182"/>
          </a:xfrm>
        </p:spPr>
        <p:txBody>
          <a:bodyPr/>
          <a:lstStyle>
            <a:lvl1pPr marL="0" indent="0">
              <a:buNone/>
              <a:defRPr sz="1800">
                <a:solidFill>
                  <a:srgbClr val="767676"/>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946172B-4E33-C20E-0EBE-508D753B8F34}"/>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5" name="Espace réservé du pied de page 4">
            <a:extLst>
              <a:ext uri="{FF2B5EF4-FFF2-40B4-BE49-F238E27FC236}">
                <a16:creationId xmlns:a16="http://schemas.microsoft.com/office/drawing/2014/main" id="{C0C0F2DB-83D1-54F3-3EDA-97ABFC453E39}"/>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144B8448-A1F3-C270-ED48-06FC6CFBFECD}"/>
              </a:ext>
            </a:extLst>
          </p:cNvPr>
          <p:cNvSpPr txBox="1">
            <a:spLocks noGrp="1"/>
          </p:cNvSpPr>
          <p:nvPr>
            <p:ph type="sldNum" sz="quarter" idx="12"/>
          </p:nvPr>
        </p:nvSpPr>
        <p:spPr>
          <a:ln/>
        </p:spPr>
        <p:txBody>
          <a:bodyPr/>
          <a:lstStyle>
            <a:lvl1pPr>
              <a:defRPr/>
            </a:lvl1pPr>
          </a:lstStyle>
          <a:p>
            <a:pPr>
              <a:defRPr/>
            </a:pPr>
            <a:fld id="{F285D9AD-BB84-40B8-AF53-4720914629C0}" type="slidenum">
              <a:rPr/>
              <a:pPr>
                <a:defRPr/>
              </a:pPr>
              <a:t>‹N°›</a:t>
            </a:fld>
            <a:endParaRPr/>
          </a:p>
        </p:txBody>
      </p:sp>
    </p:spTree>
    <p:extLst>
      <p:ext uri="{BB962C8B-B14F-4D97-AF65-F5344CB8AC3E}">
        <p14:creationId xmlns:p14="http://schemas.microsoft.com/office/powerpoint/2010/main" val="316172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628653" y="1825627"/>
            <a:ext cx="3886202"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29151" y="1825627"/>
            <a:ext cx="3886202"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895D90D5-0EA0-EA92-91F5-0B2423BA807D}"/>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6" name="Espace réservé du pied de page 4">
            <a:extLst>
              <a:ext uri="{FF2B5EF4-FFF2-40B4-BE49-F238E27FC236}">
                <a16:creationId xmlns:a16="http://schemas.microsoft.com/office/drawing/2014/main" id="{28E44E51-7455-45A6-8D93-F5E4D424F752}"/>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A17F550F-1571-B3CC-D33B-81BEFF8BDAFE}"/>
              </a:ext>
            </a:extLst>
          </p:cNvPr>
          <p:cNvSpPr txBox="1">
            <a:spLocks noGrp="1"/>
          </p:cNvSpPr>
          <p:nvPr>
            <p:ph type="sldNum" sz="quarter" idx="12"/>
          </p:nvPr>
        </p:nvSpPr>
        <p:spPr>
          <a:ln/>
        </p:spPr>
        <p:txBody>
          <a:bodyPr/>
          <a:lstStyle>
            <a:lvl1pPr>
              <a:defRPr/>
            </a:lvl1pPr>
          </a:lstStyle>
          <a:p>
            <a:pPr>
              <a:defRPr/>
            </a:pPr>
            <a:fld id="{45F9C805-9D9C-45E7-A764-CD0496BDFE12}" type="slidenum">
              <a:rPr/>
              <a:pPr>
                <a:defRPr/>
              </a:pPr>
              <a:t>‹N°›</a:t>
            </a:fld>
            <a:endParaRPr/>
          </a:p>
        </p:txBody>
      </p:sp>
    </p:spTree>
    <p:extLst>
      <p:ext uri="{BB962C8B-B14F-4D97-AF65-F5344CB8AC3E}">
        <p14:creationId xmlns:p14="http://schemas.microsoft.com/office/powerpoint/2010/main" val="3088343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629838" y="365130"/>
            <a:ext cx="7886700" cy="1325559"/>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629838" y="1681160"/>
            <a:ext cx="3868337" cy="823910"/>
          </a:xfrm>
        </p:spPr>
        <p:txBody>
          <a:bodyPr anchor="b"/>
          <a:lstStyle>
            <a:lvl1pPr marL="0" indent="0">
              <a:buNone/>
              <a:defRPr sz="1800" b="1"/>
            </a:lvl1pPr>
          </a:lstStyle>
          <a:p>
            <a:pPr lvl="0"/>
            <a:r>
              <a:rPr lang="fr-FR"/>
              <a:t>Cliquez pour modifier les styles du texte du masque</a:t>
            </a:r>
          </a:p>
        </p:txBody>
      </p:sp>
      <p:sp>
        <p:nvSpPr>
          <p:cNvPr id="4" name="Espace réservé du contenu 3"/>
          <p:cNvSpPr txBox="1">
            <a:spLocks noGrp="1"/>
          </p:cNvSpPr>
          <p:nvPr>
            <p:ph idx="2"/>
          </p:nvPr>
        </p:nvSpPr>
        <p:spPr>
          <a:xfrm>
            <a:off x="629838" y="2505072"/>
            <a:ext cx="3868337"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29150" y="1681160"/>
            <a:ext cx="3887388" cy="823910"/>
          </a:xfrm>
        </p:spPr>
        <p:txBody>
          <a:bodyPr anchor="b"/>
          <a:lstStyle>
            <a:lvl1pPr marL="0" indent="0">
              <a:buNone/>
              <a:defRPr sz="1800" b="1"/>
            </a:lvl1pPr>
          </a:lstStyle>
          <a:p>
            <a:pPr lvl="0"/>
            <a:r>
              <a:rPr lang="fr-FR"/>
              <a:t>Cliquez pour modifier les styles du texte du masque</a:t>
            </a:r>
          </a:p>
        </p:txBody>
      </p:sp>
      <p:sp>
        <p:nvSpPr>
          <p:cNvPr id="6" name="Espace réservé du contenu 5"/>
          <p:cNvSpPr txBox="1">
            <a:spLocks noGrp="1"/>
          </p:cNvSpPr>
          <p:nvPr>
            <p:ph idx="4"/>
          </p:nvPr>
        </p:nvSpPr>
        <p:spPr>
          <a:xfrm>
            <a:off x="4629150" y="2505072"/>
            <a:ext cx="3887388"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4D25A35-1AF4-456C-6241-43F88C1B890F}"/>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8" name="Espace réservé du pied de page 4">
            <a:extLst>
              <a:ext uri="{FF2B5EF4-FFF2-40B4-BE49-F238E27FC236}">
                <a16:creationId xmlns:a16="http://schemas.microsoft.com/office/drawing/2014/main" id="{11BF6B14-2DB5-47EF-14F4-7C46A2446BF7}"/>
              </a:ext>
            </a:extLst>
          </p:cNvPr>
          <p:cNvSpPr txBox="1">
            <a:spLocks noGrp="1"/>
          </p:cNvSpPr>
          <p:nvPr>
            <p:ph type="ftr" sz="quarter" idx="11"/>
          </p:nvPr>
        </p:nvSpPr>
        <p:spPr>
          <a:ln/>
        </p:spPr>
        <p:txBody>
          <a:bodyPr/>
          <a:lstStyle>
            <a:lvl1pPr>
              <a:defRPr/>
            </a:lvl1pPr>
          </a:lstStyle>
          <a:p>
            <a:pPr>
              <a:defRPr/>
            </a:pPr>
            <a:endParaRPr/>
          </a:p>
        </p:txBody>
      </p:sp>
      <p:sp>
        <p:nvSpPr>
          <p:cNvPr id="9" name="Espace réservé du numéro de diapositive 5">
            <a:extLst>
              <a:ext uri="{FF2B5EF4-FFF2-40B4-BE49-F238E27FC236}">
                <a16:creationId xmlns:a16="http://schemas.microsoft.com/office/drawing/2014/main" id="{2749C098-96D9-BB7D-FDA6-D92C2F0C463A}"/>
              </a:ext>
            </a:extLst>
          </p:cNvPr>
          <p:cNvSpPr txBox="1">
            <a:spLocks noGrp="1"/>
          </p:cNvSpPr>
          <p:nvPr>
            <p:ph type="sldNum" sz="quarter" idx="12"/>
          </p:nvPr>
        </p:nvSpPr>
        <p:spPr>
          <a:ln/>
        </p:spPr>
        <p:txBody>
          <a:bodyPr/>
          <a:lstStyle>
            <a:lvl1pPr>
              <a:defRPr/>
            </a:lvl1pPr>
          </a:lstStyle>
          <a:p>
            <a:pPr>
              <a:defRPr/>
            </a:pPr>
            <a:fld id="{3239E653-04FE-42A8-9E7A-A46D0C66D284}" type="slidenum">
              <a:rPr/>
              <a:pPr>
                <a:defRPr/>
              </a:pPr>
              <a:t>‹N°›</a:t>
            </a:fld>
            <a:endParaRPr/>
          </a:p>
        </p:txBody>
      </p:sp>
    </p:spTree>
    <p:extLst>
      <p:ext uri="{BB962C8B-B14F-4D97-AF65-F5344CB8AC3E}">
        <p14:creationId xmlns:p14="http://schemas.microsoft.com/office/powerpoint/2010/main" val="239978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7F4BBCF3-D546-8B8A-01FD-13DB05DA6C2E}"/>
              </a:ext>
            </a:extLst>
          </p:cNvPr>
          <p:cNvSpPr>
            <a:spLocks noGrp="1"/>
          </p:cNvSpPr>
          <p:nvPr>
            <p:ph type="dt" sz="half" idx="10"/>
          </p:nvPr>
        </p:nvSpPr>
        <p:spPr/>
        <p:txBody>
          <a:bodyPr/>
          <a:lstStyle>
            <a:lvl1pPr>
              <a:defRPr/>
            </a:lvl1pPr>
          </a:lstStyle>
          <a:p>
            <a:pPr>
              <a:defRPr/>
            </a:pPr>
            <a:fld id="{F8AE8539-276C-4A0F-ABDC-44A1780CFD24}" type="datetimeFigureOut">
              <a:rPr lang="fr-FR"/>
              <a:pPr>
                <a:defRPr/>
              </a:pPr>
              <a:t>02/06/2026</a:t>
            </a:fld>
            <a:endParaRPr lang="fr-FR"/>
          </a:p>
        </p:txBody>
      </p:sp>
      <p:sp>
        <p:nvSpPr>
          <p:cNvPr id="8" name="Espace réservé du pied de page 4">
            <a:extLst>
              <a:ext uri="{FF2B5EF4-FFF2-40B4-BE49-F238E27FC236}">
                <a16:creationId xmlns:a16="http://schemas.microsoft.com/office/drawing/2014/main" id="{76D5B2E1-674B-23DE-A261-4F9F1C86BBB1}"/>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E5484D3-A883-1202-4F4C-18A62C60CBFF}"/>
              </a:ext>
            </a:extLst>
          </p:cNvPr>
          <p:cNvSpPr>
            <a:spLocks noGrp="1"/>
          </p:cNvSpPr>
          <p:nvPr>
            <p:ph type="sldNum" sz="quarter" idx="12"/>
          </p:nvPr>
        </p:nvSpPr>
        <p:spPr/>
        <p:txBody>
          <a:bodyPr/>
          <a:lstStyle>
            <a:lvl1pPr>
              <a:defRPr/>
            </a:lvl1pPr>
          </a:lstStyle>
          <a:p>
            <a:pPr>
              <a:defRPr/>
            </a:pPr>
            <a:fld id="{756A9D95-2485-478D-9781-B910BD64F1B4}" type="slidenum">
              <a:rPr lang="fr-FR" altLang="fr-FR"/>
              <a:pPr>
                <a:defRPr/>
              </a:pPr>
              <a:t>‹N°›</a:t>
            </a:fld>
            <a:endParaRPr lang="fr-FR" altLang="fr-FR"/>
          </a:p>
        </p:txBody>
      </p:sp>
    </p:spTree>
    <p:extLst>
      <p:ext uri="{BB962C8B-B14F-4D97-AF65-F5344CB8AC3E}">
        <p14:creationId xmlns:p14="http://schemas.microsoft.com/office/powerpoint/2010/main" val="3797537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3">
            <a:extLst>
              <a:ext uri="{FF2B5EF4-FFF2-40B4-BE49-F238E27FC236}">
                <a16:creationId xmlns:a16="http://schemas.microsoft.com/office/drawing/2014/main" id="{36C6BE48-2496-F02E-AEA3-3854DB6F46C2}"/>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4" name="Espace réservé du pied de page 4">
            <a:extLst>
              <a:ext uri="{FF2B5EF4-FFF2-40B4-BE49-F238E27FC236}">
                <a16:creationId xmlns:a16="http://schemas.microsoft.com/office/drawing/2014/main" id="{3CBBF00D-E759-6281-AF43-527133A0EB94}"/>
              </a:ext>
            </a:extLst>
          </p:cNvPr>
          <p:cNvSpPr txBox="1">
            <a:spLocks noGrp="1"/>
          </p:cNvSpPr>
          <p:nvPr>
            <p:ph type="ftr" sz="quarter" idx="11"/>
          </p:nvPr>
        </p:nvSpPr>
        <p:spPr>
          <a:ln/>
        </p:spPr>
        <p:txBody>
          <a:bodyPr/>
          <a:lstStyle>
            <a:lvl1pPr>
              <a:defRPr/>
            </a:lvl1pPr>
          </a:lstStyle>
          <a:p>
            <a:pPr>
              <a:defRPr/>
            </a:pPr>
            <a:endParaRPr/>
          </a:p>
        </p:txBody>
      </p:sp>
      <p:sp>
        <p:nvSpPr>
          <p:cNvPr id="5" name="Espace réservé du numéro de diapositive 5">
            <a:extLst>
              <a:ext uri="{FF2B5EF4-FFF2-40B4-BE49-F238E27FC236}">
                <a16:creationId xmlns:a16="http://schemas.microsoft.com/office/drawing/2014/main" id="{943CE406-3C16-518F-B0E1-5978EA8F9866}"/>
              </a:ext>
            </a:extLst>
          </p:cNvPr>
          <p:cNvSpPr txBox="1">
            <a:spLocks noGrp="1"/>
          </p:cNvSpPr>
          <p:nvPr>
            <p:ph type="sldNum" sz="quarter" idx="12"/>
          </p:nvPr>
        </p:nvSpPr>
        <p:spPr>
          <a:ln/>
        </p:spPr>
        <p:txBody>
          <a:bodyPr/>
          <a:lstStyle>
            <a:lvl1pPr>
              <a:defRPr/>
            </a:lvl1pPr>
          </a:lstStyle>
          <a:p>
            <a:pPr>
              <a:defRPr/>
            </a:pPr>
            <a:fld id="{9FB41214-1C5E-4520-925F-1833A1EB1E6E}" type="slidenum">
              <a:rPr/>
              <a:pPr>
                <a:defRPr/>
              </a:pPr>
              <a:t>‹N°›</a:t>
            </a:fld>
            <a:endParaRPr/>
          </a:p>
        </p:txBody>
      </p:sp>
    </p:spTree>
    <p:extLst>
      <p:ext uri="{BB962C8B-B14F-4D97-AF65-F5344CB8AC3E}">
        <p14:creationId xmlns:p14="http://schemas.microsoft.com/office/powerpoint/2010/main" val="2414506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6A75421-99CB-4B19-3649-3B7A2CA44D95}"/>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3" name="Espace réservé du pied de page 4">
            <a:extLst>
              <a:ext uri="{FF2B5EF4-FFF2-40B4-BE49-F238E27FC236}">
                <a16:creationId xmlns:a16="http://schemas.microsoft.com/office/drawing/2014/main" id="{90EE1D1C-4133-7F3E-8DAD-642CF8FF29A9}"/>
              </a:ext>
            </a:extLst>
          </p:cNvPr>
          <p:cNvSpPr txBox="1">
            <a:spLocks noGrp="1"/>
          </p:cNvSpPr>
          <p:nvPr>
            <p:ph type="ftr" sz="quarter" idx="11"/>
          </p:nvPr>
        </p:nvSpPr>
        <p:spPr>
          <a:ln/>
        </p:spPr>
        <p:txBody>
          <a:bodyPr/>
          <a:lstStyle>
            <a:lvl1pPr>
              <a:defRPr/>
            </a:lvl1pPr>
          </a:lstStyle>
          <a:p>
            <a:pPr>
              <a:defRPr/>
            </a:pPr>
            <a:endParaRPr/>
          </a:p>
        </p:txBody>
      </p:sp>
      <p:sp>
        <p:nvSpPr>
          <p:cNvPr id="4" name="Espace réservé du numéro de diapositive 5">
            <a:extLst>
              <a:ext uri="{FF2B5EF4-FFF2-40B4-BE49-F238E27FC236}">
                <a16:creationId xmlns:a16="http://schemas.microsoft.com/office/drawing/2014/main" id="{2EE24F2F-EAC4-3DB4-B9BA-84B4D3B8830F}"/>
              </a:ext>
            </a:extLst>
          </p:cNvPr>
          <p:cNvSpPr txBox="1">
            <a:spLocks noGrp="1"/>
          </p:cNvSpPr>
          <p:nvPr>
            <p:ph type="sldNum" sz="quarter" idx="12"/>
          </p:nvPr>
        </p:nvSpPr>
        <p:spPr>
          <a:ln/>
        </p:spPr>
        <p:txBody>
          <a:bodyPr/>
          <a:lstStyle>
            <a:lvl1pPr>
              <a:defRPr/>
            </a:lvl1pPr>
          </a:lstStyle>
          <a:p>
            <a:pPr>
              <a:defRPr/>
            </a:pPr>
            <a:fld id="{37FC15B9-AA4F-4FFD-9456-6E7E04564E87}" type="slidenum">
              <a:rPr/>
              <a:pPr>
                <a:defRPr/>
              </a:pPr>
              <a:t>‹N°›</a:t>
            </a:fld>
            <a:endParaRPr/>
          </a:p>
        </p:txBody>
      </p:sp>
    </p:spTree>
    <p:extLst>
      <p:ext uri="{BB962C8B-B14F-4D97-AF65-F5344CB8AC3E}">
        <p14:creationId xmlns:p14="http://schemas.microsoft.com/office/powerpoint/2010/main" val="3446239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629838" y="457200"/>
            <a:ext cx="2949180" cy="1600200"/>
          </a:xfrm>
        </p:spPr>
        <p:txBody>
          <a:bodyPr anchor="b"/>
          <a:lstStyle>
            <a:lvl1pPr>
              <a:defRPr sz="2400"/>
            </a:lvl1pPr>
          </a:lstStyle>
          <a:p>
            <a:pPr lvl="0"/>
            <a:r>
              <a:rPr lang="fr-FR"/>
              <a:t>Modifiez le style du titre</a:t>
            </a:r>
          </a:p>
        </p:txBody>
      </p:sp>
      <p:sp>
        <p:nvSpPr>
          <p:cNvPr id="3" name="Espace réservé du contenu 2"/>
          <p:cNvSpPr txBox="1">
            <a:spLocks noGrp="1"/>
          </p:cNvSpPr>
          <p:nvPr>
            <p:ph idx="1"/>
          </p:nvPr>
        </p:nvSpPr>
        <p:spPr>
          <a:xfrm>
            <a:off x="3887388" y="987424"/>
            <a:ext cx="4629150" cy="4873623"/>
          </a:xfrm>
        </p:spPr>
        <p:txBody>
          <a:bodyPr/>
          <a:lstStyle>
            <a:lvl1pPr>
              <a:defRPr sz="2400"/>
            </a:lvl1pPr>
            <a:lvl2pPr>
              <a:defRPr sz="2100"/>
            </a:lvl2pPr>
            <a:lvl3pPr>
              <a:defRPr sz="1800"/>
            </a:lvl3pPr>
            <a:lvl4pPr>
              <a:defRPr sz="1500"/>
            </a:lvl4pPr>
            <a:lvl5pPr>
              <a:defRPr sz="15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629838" y="2057400"/>
            <a:ext cx="2949180" cy="3811584"/>
          </a:xfrm>
        </p:spPr>
        <p:txBody>
          <a:bodyPr/>
          <a:lstStyle>
            <a:lvl1pPr marL="0" indent="0">
              <a:buNone/>
              <a:defRPr sz="1200"/>
            </a:lvl1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9AC09397-A1CC-039D-B1CF-B5932C374B1A}"/>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6" name="Espace réservé du pied de page 4">
            <a:extLst>
              <a:ext uri="{FF2B5EF4-FFF2-40B4-BE49-F238E27FC236}">
                <a16:creationId xmlns:a16="http://schemas.microsoft.com/office/drawing/2014/main" id="{AF2C4DB1-B4CB-8641-D211-C506171B00BE}"/>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5B396BC5-BA2F-8231-A3AF-4C2DF280C228}"/>
              </a:ext>
            </a:extLst>
          </p:cNvPr>
          <p:cNvSpPr txBox="1">
            <a:spLocks noGrp="1"/>
          </p:cNvSpPr>
          <p:nvPr>
            <p:ph type="sldNum" sz="quarter" idx="12"/>
          </p:nvPr>
        </p:nvSpPr>
        <p:spPr>
          <a:ln/>
        </p:spPr>
        <p:txBody>
          <a:bodyPr/>
          <a:lstStyle>
            <a:lvl1pPr>
              <a:defRPr/>
            </a:lvl1pPr>
          </a:lstStyle>
          <a:p>
            <a:pPr>
              <a:defRPr/>
            </a:pPr>
            <a:fld id="{D5C322AE-4F70-4EB4-83F4-805B7BDCD106}" type="slidenum">
              <a:rPr/>
              <a:pPr>
                <a:defRPr/>
              </a:pPr>
              <a:t>‹N°›</a:t>
            </a:fld>
            <a:endParaRPr/>
          </a:p>
        </p:txBody>
      </p:sp>
    </p:spTree>
    <p:extLst>
      <p:ext uri="{BB962C8B-B14F-4D97-AF65-F5344CB8AC3E}">
        <p14:creationId xmlns:p14="http://schemas.microsoft.com/office/powerpoint/2010/main" val="2998621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629838" y="457200"/>
            <a:ext cx="2949180" cy="1600200"/>
          </a:xfrm>
        </p:spPr>
        <p:txBody>
          <a:bodyPr anchor="b"/>
          <a:lstStyle>
            <a:lvl1pPr>
              <a:defRPr sz="2400"/>
            </a:lvl1pPr>
          </a:lstStyle>
          <a:p>
            <a:pPr lvl="0"/>
            <a:r>
              <a:rPr lang="fr-FR"/>
              <a:t>Modifiez le style du titre</a:t>
            </a:r>
          </a:p>
        </p:txBody>
      </p:sp>
      <p:sp>
        <p:nvSpPr>
          <p:cNvPr id="3" name="Espace réservé pour une image  2"/>
          <p:cNvSpPr txBox="1">
            <a:spLocks noGrp="1"/>
          </p:cNvSpPr>
          <p:nvPr>
            <p:ph type="pic" idx="1"/>
          </p:nvPr>
        </p:nvSpPr>
        <p:spPr>
          <a:xfrm>
            <a:off x="3887388" y="987424"/>
            <a:ext cx="4629150" cy="4873623"/>
          </a:xfrm>
        </p:spPr>
        <p:txBody>
          <a:bodyPr>
            <a:normAutofit/>
          </a:bodyPr>
          <a:lstStyle>
            <a:lvl1pPr marL="0" indent="0">
              <a:buNone/>
              <a:defRPr sz="2400"/>
            </a:lvl1pPr>
          </a:lstStyle>
          <a:p>
            <a:pPr lvl="0"/>
            <a:endParaRPr lang="fr-FR" noProof="0"/>
          </a:p>
        </p:txBody>
      </p:sp>
      <p:sp>
        <p:nvSpPr>
          <p:cNvPr id="4" name="Espace réservé du texte 3"/>
          <p:cNvSpPr txBox="1">
            <a:spLocks noGrp="1"/>
          </p:cNvSpPr>
          <p:nvPr>
            <p:ph type="body" idx="2"/>
          </p:nvPr>
        </p:nvSpPr>
        <p:spPr>
          <a:xfrm>
            <a:off x="629838" y="2057400"/>
            <a:ext cx="2949180" cy="3811584"/>
          </a:xfrm>
        </p:spPr>
        <p:txBody>
          <a:bodyPr/>
          <a:lstStyle>
            <a:lvl1pPr marL="0" indent="0">
              <a:buNone/>
              <a:defRPr sz="1200"/>
            </a:lvl1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2213B644-33C1-5A6E-9B99-8EDB09417BC5}"/>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6" name="Espace réservé du pied de page 4">
            <a:extLst>
              <a:ext uri="{FF2B5EF4-FFF2-40B4-BE49-F238E27FC236}">
                <a16:creationId xmlns:a16="http://schemas.microsoft.com/office/drawing/2014/main" id="{6A1A67F7-27BB-B909-3F01-CCB808A683DD}"/>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7DF6DC55-98D9-B20A-5A74-E95E42460EEE}"/>
              </a:ext>
            </a:extLst>
          </p:cNvPr>
          <p:cNvSpPr txBox="1">
            <a:spLocks noGrp="1"/>
          </p:cNvSpPr>
          <p:nvPr>
            <p:ph type="sldNum" sz="quarter" idx="12"/>
          </p:nvPr>
        </p:nvSpPr>
        <p:spPr>
          <a:ln/>
        </p:spPr>
        <p:txBody>
          <a:bodyPr/>
          <a:lstStyle>
            <a:lvl1pPr>
              <a:defRPr/>
            </a:lvl1pPr>
          </a:lstStyle>
          <a:p>
            <a:pPr>
              <a:defRPr/>
            </a:pPr>
            <a:fld id="{10EA1566-B903-481F-B587-F8F3A02405B2}" type="slidenum">
              <a:rPr/>
              <a:pPr>
                <a:defRPr/>
              </a:pPr>
              <a:t>‹N°›</a:t>
            </a:fld>
            <a:endParaRPr/>
          </a:p>
        </p:txBody>
      </p:sp>
    </p:spTree>
    <p:extLst>
      <p:ext uri="{BB962C8B-B14F-4D97-AF65-F5344CB8AC3E}">
        <p14:creationId xmlns:p14="http://schemas.microsoft.com/office/powerpoint/2010/main" val="1647680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E8BC1F-7690-F067-5A54-8007B240A920}"/>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5" name="Espace réservé du pied de page 4">
            <a:extLst>
              <a:ext uri="{FF2B5EF4-FFF2-40B4-BE49-F238E27FC236}">
                <a16:creationId xmlns:a16="http://schemas.microsoft.com/office/drawing/2014/main" id="{F2C568DC-60D9-7CA2-80DF-5C6F49646C79}"/>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BAA5F4EE-EC74-B1D4-B5B5-78C9444E82E8}"/>
              </a:ext>
            </a:extLst>
          </p:cNvPr>
          <p:cNvSpPr txBox="1">
            <a:spLocks noGrp="1"/>
          </p:cNvSpPr>
          <p:nvPr>
            <p:ph type="sldNum" sz="quarter" idx="12"/>
          </p:nvPr>
        </p:nvSpPr>
        <p:spPr>
          <a:ln/>
        </p:spPr>
        <p:txBody>
          <a:bodyPr/>
          <a:lstStyle>
            <a:lvl1pPr>
              <a:defRPr/>
            </a:lvl1pPr>
          </a:lstStyle>
          <a:p>
            <a:pPr>
              <a:defRPr/>
            </a:pPr>
            <a:fld id="{85C95EC7-B3CC-4609-BD88-0A265C0FA997}" type="slidenum">
              <a:rPr/>
              <a:pPr>
                <a:defRPr/>
              </a:pPr>
              <a:t>‹N°›</a:t>
            </a:fld>
            <a:endParaRPr/>
          </a:p>
        </p:txBody>
      </p:sp>
    </p:spTree>
    <p:extLst>
      <p:ext uri="{BB962C8B-B14F-4D97-AF65-F5344CB8AC3E}">
        <p14:creationId xmlns:p14="http://schemas.microsoft.com/office/powerpoint/2010/main" val="3435210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543678" y="365129"/>
            <a:ext cx="1971674" cy="5811834"/>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628652" y="365129"/>
            <a:ext cx="5800722" cy="581183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7914DD-E4B9-B7C6-BAC2-9EC17921D91F}"/>
              </a:ext>
            </a:extLst>
          </p:cNvPr>
          <p:cNvSpPr txBox="1">
            <a:spLocks noGrp="1"/>
          </p:cNvSpPr>
          <p:nvPr>
            <p:ph type="dt" sz="half" idx="10"/>
          </p:nvPr>
        </p:nvSpPr>
        <p:spPr>
          <a:ln/>
        </p:spPr>
        <p:txBody>
          <a:bodyPr/>
          <a:lstStyle>
            <a:lvl1pPr>
              <a:defRPr/>
            </a:lvl1pPr>
          </a:lstStyle>
          <a:p>
            <a:pPr>
              <a:defRPr/>
            </a:pPr>
            <a:fld id="{AE68707C-32FD-4180-831E-71BA2AA09F6E}" type="datetime1">
              <a:rPr/>
              <a:pPr>
                <a:defRPr/>
              </a:pPr>
              <a:t>02/06/2026</a:t>
            </a:fld>
            <a:endParaRPr/>
          </a:p>
        </p:txBody>
      </p:sp>
      <p:sp>
        <p:nvSpPr>
          <p:cNvPr id="5" name="Espace réservé du pied de page 4">
            <a:extLst>
              <a:ext uri="{FF2B5EF4-FFF2-40B4-BE49-F238E27FC236}">
                <a16:creationId xmlns:a16="http://schemas.microsoft.com/office/drawing/2014/main" id="{F479E449-FE04-0D55-5CE4-4BF385A3152C}"/>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AF149FEB-6546-1A1D-32B3-3B3119449218}"/>
              </a:ext>
            </a:extLst>
          </p:cNvPr>
          <p:cNvSpPr txBox="1">
            <a:spLocks noGrp="1"/>
          </p:cNvSpPr>
          <p:nvPr>
            <p:ph type="sldNum" sz="quarter" idx="12"/>
          </p:nvPr>
        </p:nvSpPr>
        <p:spPr>
          <a:ln/>
        </p:spPr>
        <p:txBody>
          <a:bodyPr/>
          <a:lstStyle>
            <a:lvl1pPr>
              <a:defRPr/>
            </a:lvl1pPr>
          </a:lstStyle>
          <a:p>
            <a:pPr>
              <a:defRPr/>
            </a:pPr>
            <a:fld id="{78DC90C5-E595-45B4-9469-E9B63F5BB26F}" type="slidenum">
              <a:rPr/>
              <a:pPr>
                <a:defRPr/>
              </a:pPr>
              <a:t>‹N°›</a:t>
            </a:fld>
            <a:endParaRPr/>
          </a:p>
        </p:txBody>
      </p:sp>
    </p:spTree>
    <p:extLst>
      <p:ext uri="{BB962C8B-B14F-4D97-AF65-F5344CB8AC3E}">
        <p14:creationId xmlns:p14="http://schemas.microsoft.com/office/powerpoint/2010/main" val="149487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6E0C7C42-8406-A548-D174-005B28EEED2E}"/>
              </a:ext>
            </a:extLst>
          </p:cNvPr>
          <p:cNvSpPr>
            <a:spLocks noGrp="1"/>
          </p:cNvSpPr>
          <p:nvPr>
            <p:ph type="dt" sz="half" idx="10"/>
          </p:nvPr>
        </p:nvSpPr>
        <p:spPr/>
        <p:txBody>
          <a:bodyPr/>
          <a:lstStyle>
            <a:lvl1pPr>
              <a:defRPr/>
            </a:lvl1pPr>
          </a:lstStyle>
          <a:p>
            <a:pPr>
              <a:defRPr/>
            </a:pPr>
            <a:fld id="{DCB8ED53-A603-4949-9BEF-830C24A4E97E}" type="datetimeFigureOut">
              <a:rPr lang="fr-FR"/>
              <a:pPr>
                <a:defRPr/>
              </a:pPr>
              <a:t>02/06/2026</a:t>
            </a:fld>
            <a:endParaRPr lang="fr-FR"/>
          </a:p>
        </p:txBody>
      </p:sp>
      <p:sp>
        <p:nvSpPr>
          <p:cNvPr id="4" name="Espace réservé du pied de page 4">
            <a:extLst>
              <a:ext uri="{FF2B5EF4-FFF2-40B4-BE49-F238E27FC236}">
                <a16:creationId xmlns:a16="http://schemas.microsoft.com/office/drawing/2014/main" id="{24825D09-87CA-DE5F-9E33-C7D66F19D31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4624EF8C-485D-C061-74AA-7A769063F20A}"/>
              </a:ext>
            </a:extLst>
          </p:cNvPr>
          <p:cNvSpPr>
            <a:spLocks noGrp="1"/>
          </p:cNvSpPr>
          <p:nvPr>
            <p:ph type="sldNum" sz="quarter" idx="12"/>
          </p:nvPr>
        </p:nvSpPr>
        <p:spPr/>
        <p:txBody>
          <a:bodyPr/>
          <a:lstStyle>
            <a:lvl1pPr>
              <a:defRPr/>
            </a:lvl1pPr>
          </a:lstStyle>
          <a:p>
            <a:pPr>
              <a:defRPr/>
            </a:pPr>
            <a:fld id="{0D2291FB-27F4-4709-B3B7-8B4BCECCB67A}" type="slidenum">
              <a:rPr lang="fr-FR" altLang="fr-FR"/>
              <a:pPr>
                <a:defRPr/>
              </a:pPr>
              <a:t>‹N°›</a:t>
            </a:fld>
            <a:endParaRPr lang="fr-FR" altLang="fr-FR"/>
          </a:p>
        </p:txBody>
      </p:sp>
    </p:spTree>
    <p:extLst>
      <p:ext uri="{BB962C8B-B14F-4D97-AF65-F5344CB8AC3E}">
        <p14:creationId xmlns:p14="http://schemas.microsoft.com/office/powerpoint/2010/main" val="271715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73B0144-8BBF-E6CB-1110-24FB631D8FA9}"/>
              </a:ext>
            </a:extLst>
          </p:cNvPr>
          <p:cNvSpPr>
            <a:spLocks noGrp="1"/>
          </p:cNvSpPr>
          <p:nvPr>
            <p:ph type="dt" sz="half" idx="10"/>
          </p:nvPr>
        </p:nvSpPr>
        <p:spPr/>
        <p:txBody>
          <a:bodyPr/>
          <a:lstStyle>
            <a:lvl1pPr>
              <a:defRPr/>
            </a:lvl1pPr>
          </a:lstStyle>
          <a:p>
            <a:pPr>
              <a:defRPr/>
            </a:pPr>
            <a:fld id="{CC4884DA-BB0A-43D5-A506-55A27BE2C433}" type="datetimeFigureOut">
              <a:rPr lang="fr-FR"/>
              <a:pPr>
                <a:defRPr/>
              </a:pPr>
              <a:t>02/06/2026</a:t>
            </a:fld>
            <a:endParaRPr lang="fr-FR"/>
          </a:p>
        </p:txBody>
      </p:sp>
      <p:sp>
        <p:nvSpPr>
          <p:cNvPr id="3" name="Espace réservé du pied de page 4">
            <a:extLst>
              <a:ext uri="{FF2B5EF4-FFF2-40B4-BE49-F238E27FC236}">
                <a16:creationId xmlns:a16="http://schemas.microsoft.com/office/drawing/2014/main" id="{9D8A2685-17F9-1216-94A0-EF3351379407}"/>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4D558A97-05D0-FDF0-1AF6-1D81279A0CFB}"/>
              </a:ext>
            </a:extLst>
          </p:cNvPr>
          <p:cNvSpPr>
            <a:spLocks noGrp="1"/>
          </p:cNvSpPr>
          <p:nvPr>
            <p:ph type="sldNum" sz="quarter" idx="12"/>
          </p:nvPr>
        </p:nvSpPr>
        <p:spPr/>
        <p:txBody>
          <a:bodyPr/>
          <a:lstStyle>
            <a:lvl1pPr>
              <a:defRPr/>
            </a:lvl1pPr>
          </a:lstStyle>
          <a:p>
            <a:pPr>
              <a:defRPr/>
            </a:pPr>
            <a:fld id="{C58FAFCB-EFDD-4FE4-A8D9-80E06D3FF687}" type="slidenum">
              <a:rPr lang="fr-FR" altLang="fr-FR"/>
              <a:pPr>
                <a:defRPr/>
              </a:pPr>
              <a:t>‹N°›</a:t>
            </a:fld>
            <a:endParaRPr lang="fr-FR" altLang="fr-FR"/>
          </a:p>
        </p:txBody>
      </p:sp>
    </p:spTree>
    <p:extLst>
      <p:ext uri="{BB962C8B-B14F-4D97-AF65-F5344CB8AC3E}">
        <p14:creationId xmlns:p14="http://schemas.microsoft.com/office/powerpoint/2010/main" val="355777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9A06FB5D-B19D-40FF-3C80-A01A91CE4CB7}"/>
              </a:ext>
            </a:extLst>
          </p:cNvPr>
          <p:cNvSpPr>
            <a:spLocks noGrp="1"/>
          </p:cNvSpPr>
          <p:nvPr>
            <p:ph type="dt" sz="half" idx="10"/>
          </p:nvPr>
        </p:nvSpPr>
        <p:spPr/>
        <p:txBody>
          <a:bodyPr/>
          <a:lstStyle>
            <a:lvl1pPr>
              <a:defRPr/>
            </a:lvl1pPr>
          </a:lstStyle>
          <a:p>
            <a:pPr>
              <a:defRPr/>
            </a:pPr>
            <a:fld id="{D893CCFD-3976-4AD0-ACCB-4E2F417E8521}" type="datetimeFigureOut">
              <a:rPr lang="fr-FR"/>
              <a:pPr>
                <a:defRPr/>
              </a:pPr>
              <a:t>02/06/2026</a:t>
            </a:fld>
            <a:endParaRPr lang="fr-FR"/>
          </a:p>
        </p:txBody>
      </p:sp>
      <p:sp>
        <p:nvSpPr>
          <p:cNvPr id="6" name="Espace réservé du pied de page 4">
            <a:extLst>
              <a:ext uri="{FF2B5EF4-FFF2-40B4-BE49-F238E27FC236}">
                <a16:creationId xmlns:a16="http://schemas.microsoft.com/office/drawing/2014/main" id="{F02867ED-A9C4-87FF-E0C9-DD7BBEB2753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20F3F1F-E035-1ABA-D082-C0F5DAFA6E34}"/>
              </a:ext>
            </a:extLst>
          </p:cNvPr>
          <p:cNvSpPr>
            <a:spLocks noGrp="1"/>
          </p:cNvSpPr>
          <p:nvPr>
            <p:ph type="sldNum" sz="quarter" idx="12"/>
          </p:nvPr>
        </p:nvSpPr>
        <p:spPr/>
        <p:txBody>
          <a:bodyPr/>
          <a:lstStyle>
            <a:lvl1pPr>
              <a:defRPr/>
            </a:lvl1pPr>
          </a:lstStyle>
          <a:p>
            <a:pPr>
              <a:defRPr/>
            </a:pPr>
            <a:fld id="{631EC234-9DF6-4F4E-A263-7556E0ADAC96}" type="slidenum">
              <a:rPr lang="fr-FR" altLang="fr-FR"/>
              <a:pPr>
                <a:defRPr/>
              </a:pPr>
              <a:t>‹N°›</a:t>
            </a:fld>
            <a:endParaRPr lang="fr-FR" altLang="fr-FR"/>
          </a:p>
        </p:txBody>
      </p:sp>
    </p:spTree>
    <p:extLst>
      <p:ext uri="{BB962C8B-B14F-4D97-AF65-F5344CB8AC3E}">
        <p14:creationId xmlns:p14="http://schemas.microsoft.com/office/powerpoint/2010/main" val="131002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60FBCE7-A02D-9486-F28A-FAD566E6F0E2}"/>
              </a:ext>
            </a:extLst>
          </p:cNvPr>
          <p:cNvSpPr>
            <a:spLocks noGrp="1"/>
          </p:cNvSpPr>
          <p:nvPr>
            <p:ph type="dt" sz="half" idx="10"/>
          </p:nvPr>
        </p:nvSpPr>
        <p:spPr/>
        <p:txBody>
          <a:bodyPr/>
          <a:lstStyle>
            <a:lvl1pPr>
              <a:defRPr/>
            </a:lvl1pPr>
          </a:lstStyle>
          <a:p>
            <a:pPr>
              <a:defRPr/>
            </a:pPr>
            <a:fld id="{22E3D23A-E20D-4632-9BDC-391D467057F7}" type="datetimeFigureOut">
              <a:rPr lang="fr-FR"/>
              <a:pPr>
                <a:defRPr/>
              </a:pPr>
              <a:t>02/06/2026</a:t>
            </a:fld>
            <a:endParaRPr lang="fr-FR"/>
          </a:p>
        </p:txBody>
      </p:sp>
      <p:sp>
        <p:nvSpPr>
          <p:cNvPr id="6" name="Espace réservé du pied de page 4">
            <a:extLst>
              <a:ext uri="{FF2B5EF4-FFF2-40B4-BE49-F238E27FC236}">
                <a16:creationId xmlns:a16="http://schemas.microsoft.com/office/drawing/2014/main" id="{04B377DE-4D1F-2641-1652-E80427D4213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E04DCD7-5ACC-367C-6A37-FD03786D1456}"/>
              </a:ext>
            </a:extLst>
          </p:cNvPr>
          <p:cNvSpPr>
            <a:spLocks noGrp="1"/>
          </p:cNvSpPr>
          <p:nvPr>
            <p:ph type="sldNum" sz="quarter" idx="12"/>
          </p:nvPr>
        </p:nvSpPr>
        <p:spPr/>
        <p:txBody>
          <a:bodyPr/>
          <a:lstStyle>
            <a:lvl1pPr>
              <a:defRPr/>
            </a:lvl1pPr>
          </a:lstStyle>
          <a:p>
            <a:pPr>
              <a:defRPr/>
            </a:pPr>
            <a:fld id="{01B7BCC5-FE1D-4EE1-84B1-F593853FD78E}" type="slidenum">
              <a:rPr lang="fr-FR" altLang="fr-FR"/>
              <a:pPr>
                <a:defRPr/>
              </a:pPr>
              <a:t>‹N°›</a:t>
            </a:fld>
            <a:endParaRPr lang="fr-FR" altLang="fr-FR"/>
          </a:p>
        </p:txBody>
      </p:sp>
    </p:spTree>
    <p:extLst>
      <p:ext uri="{BB962C8B-B14F-4D97-AF65-F5344CB8AC3E}">
        <p14:creationId xmlns:p14="http://schemas.microsoft.com/office/powerpoint/2010/main" val="174810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8D70DB27-8A85-2CCE-52A7-F4DD0823191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42D1C7A2-C538-8448-7C25-3CA64A0D064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692BBFD9-8C5D-CB34-9772-96E22B71B97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BE0C3ED-3533-4D08-B47B-412F8D21A4E8}"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5935CAEE-5247-7E43-5A9D-5079D278227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DDCFBF4D-5409-7FCC-FE91-D21C8DB536B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031EEDA-3AA1-4075-AEEF-47260A0D1B9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00E54361-EE7C-AB09-3D45-E78129DE67C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a:extLst>
              <a:ext uri="{FF2B5EF4-FFF2-40B4-BE49-F238E27FC236}">
                <a16:creationId xmlns:a16="http://schemas.microsoft.com/office/drawing/2014/main" id="{AAA95BE0-480A-F06A-5C95-56D8E82C2A9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30D00375-5400-C516-F837-17FA5EE556C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45FD90F-9CAD-45FD-BB43-67DD14A3BB48}" type="datetimeFigureOut">
              <a:rPr lang="fr-FR"/>
              <a:pPr>
                <a:defRPr/>
              </a:pPr>
              <a:t>02/06/2026</a:t>
            </a:fld>
            <a:endParaRPr lang="fr-FR"/>
          </a:p>
        </p:txBody>
      </p:sp>
      <p:sp>
        <p:nvSpPr>
          <p:cNvPr id="5" name="Espace réservé du pied de page 4">
            <a:extLst>
              <a:ext uri="{FF2B5EF4-FFF2-40B4-BE49-F238E27FC236}">
                <a16:creationId xmlns:a16="http://schemas.microsoft.com/office/drawing/2014/main" id="{B1B2F6BF-5817-C392-24E3-84A3857FB36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97FA5F98-6919-2EA9-2980-57C1B4AEE8A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AFDD857D-C74B-40E8-B23B-9E8394CB216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E60A7CE-C2FF-2151-20F7-FB20D8326CA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FR" altLang="fr-FR"/>
          </a:p>
        </p:txBody>
      </p:sp>
      <p:sp>
        <p:nvSpPr>
          <p:cNvPr id="3075" name="Text Placeholder 2">
            <a:extLst>
              <a:ext uri="{FF2B5EF4-FFF2-40B4-BE49-F238E27FC236}">
                <a16:creationId xmlns:a16="http://schemas.microsoft.com/office/drawing/2014/main" id="{D96B553A-9587-897A-E8CA-334225D920A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FR" altLang="fr-FR"/>
          </a:p>
        </p:txBody>
      </p:sp>
      <p:sp>
        <p:nvSpPr>
          <p:cNvPr id="4" name="Date Placeholder 3">
            <a:extLst>
              <a:ext uri="{FF2B5EF4-FFF2-40B4-BE49-F238E27FC236}">
                <a16:creationId xmlns:a16="http://schemas.microsoft.com/office/drawing/2014/main" id="{1F3FB333-D144-468A-3060-B33CB36351F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FF236DA-B3D0-48AA-9E55-2FC977DB420A}" type="datetimeFigureOut">
              <a:rPr lang="fr-FR"/>
              <a:pPr>
                <a:defRPr/>
              </a:pPr>
              <a:t>02/06/2026</a:t>
            </a:fld>
            <a:endParaRPr lang="fr-FR"/>
          </a:p>
        </p:txBody>
      </p:sp>
      <p:sp>
        <p:nvSpPr>
          <p:cNvPr id="5" name="Footer Placeholder 4">
            <a:extLst>
              <a:ext uri="{FF2B5EF4-FFF2-40B4-BE49-F238E27FC236}">
                <a16:creationId xmlns:a16="http://schemas.microsoft.com/office/drawing/2014/main" id="{EFDD5E80-D6E6-48B3-F062-6C1E373A6B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Slide Number Placeholder 5">
            <a:extLst>
              <a:ext uri="{FF2B5EF4-FFF2-40B4-BE49-F238E27FC236}">
                <a16:creationId xmlns:a16="http://schemas.microsoft.com/office/drawing/2014/main" id="{4FA78D79-2A00-6568-FEC0-738119F47B38}"/>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13D19BE9-535C-4EC9-B293-617E1A8964A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8958DFA-D05C-F0F2-9C8C-CBBE966B53C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FR" altLang="fr-FR"/>
          </a:p>
        </p:txBody>
      </p:sp>
      <p:sp>
        <p:nvSpPr>
          <p:cNvPr id="4099" name="Text Placeholder 2">
            <a:extLst>
              <a:ext uri="{FF2B5EF4-FFF2-40B4-BE49-F238E27FC236}">
                <a16:creationId xmlns:a16="http://schemas.microsoft.com/office/drawing/2014/main" id="{6EFE46B2-C0D3-D6B7-9ED4-4E4E2114E3D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FR" altLang="fr-FR"/>
          </a:p>
        </p:txBody>
      </p:sp>
      <p:sp>
        <p:nvSpPr>
          <p:cNvPr id="4" name="Date Placeholder 3">
            <a:extLst>
              <a:ext uri="{FF2B5EF4-FFF2-40B4-BE49-F238E27FC236}">
                <a16:creationId xmlns:a16="http://schemas.microsoft.com/office/drawing/2014/main" id="{C2A209BE-4DEC-4650-7707-FCCA0B8EF52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89B4F7B-F842-4D98-905C-3552B1037D54}" type="datetimeFigureOut">
              <a:rPr lang="fr-FR"/>
              <a:pPr>
                <a:defRPr/>
              </a:pPr>
              <a:t>02/06/2026</a:t>
            </a:fld>
            <a:endParaRPr lang="fr-FR"/>
          </a:p>
        </p:txBody>
      </p:sp>
      <p:sp>
        <p:nvSpPr>
          <p:cNvPr id="5" name="Footer Placeholder 4">
            <a:extLst>
              <a:ext uri="{FF2B5EF4-FFF2-40B4-BE49-F238E27FC236}">
                <a16:creationId xmlns:a16="http://schemas.microsoft.com/office/drawing/2014/main" id="{5FE251F0-59E9-C072-4E48-9FEE5701670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Slide Number Placeholder 5">
            <a:extLst>
              <a:ext uri="{FF2B5EF4-FFF2-40B4-BE49-F238E27FC236}">
                <a16:creationId xmlns:a16="http://schemas.microsoft.com/office/drawing/2014/main" id="{1419DC58-100C-D8CC-9CA5-8504CE00106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AC9A81CC-9E9F-4C3C-A0F5-846D612FE7F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Espace réservé du titre 1">
            <a:extLst>
              <a:ext uri="{FF2B5EF4-FFF2-40B4-BE49-F238E27FC236}">
                <a16:creationId xmlns:a16="http://schemas.microsoft.com/office/drawing/2014/main" id="{B01F1E5C-00F6-2D21-65B4-E3716926878C}"/>
              </a:ext>
            </a:extLst>
          </p:cNvPr>
          <p:cNvSpPr txBox="1">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5123" name="Espace réservé du texte 2">
            <a:extLst>
              <a:ext uri="{FF2B5EF4-FFF2-40B4-BE49-F238E27FC236}">
                <a16:creationId xmlns:a16="http://schemas.microsoft.com/office/drawing/2014/main" id="{48DF10D8-43F3-1D5D-6148-0D9DDD7BB932}"/>
              </a:ext>
            </a:extLst>
          </p:cNvPr>
          <p:cNvSpPr txBox="1">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27B89F78-E521-C7D9-698F-D74B326E2F37}"/>
              </a:ext>
            </a:extLst>
          </p:cNvPr>
          <p:cNvSpPr txBox="1">
            <a:spLocks noGrp="1"/>
          </p:cNvSpPr>
          <p:nvPr>
            <p:ph type="dt" sz="half" idx="2"/>
          </p:nvPr>
        </p:nvSpPr>
        <p:spPr>
          <a:xfrm>
            <a:off x="628650" y="6356350"/>
            <a:ext cx="2057400" cy="365125"/>
          </a:xfrm>
          <a:prstGeom prst="rect">
            <a:avLst/>
          </a:prstGeom>
          <a:noFill/>
          <a:ln>
            <a:noFill/>
          </a:ln>
        </p:spPr>
        <p:txBody>
          <a:bodyPr vert="horz" wrap="square" lIns="91440" tIns="45720" rIns="91440" bIns="45720" anchor="ctr" anchorCtr="0" compatLnSpc="1">
            <a:noAutofit/>
          </a:bodyPr>
          <a:lstStyle>
            <a:lvl1pPr marL="0" marR="0" lvl="0" indent="0" algn="l" defTabSz="685800" rtl="0" eaLnBrk="1" fontAlgn="auto" hangingPunct="1">
              <a:lnSpc>
                <a:spcPct val="100000"/>
              </a:lnSpc>
              <a:spcBef>
                <a:spcPts val="0"/>
              </a:spcBef>
              <a:spcAft>
                <a:spcPts val="0"/>
              </a:spcAft>
              <a:buNone/>
              <a:tabLst/>
              <a:defRPr lang="fr-FR" sz="900" b="0" i="0" u="none" strike="noStrike" kern="1200" cap="none" spc="0" baseline="0">
                <a:solidFill>
                  <a:srgbClr val="767676"/>
                </a:solidFill>
                <a:uFillTx/>
                <a:latin typeface="Aptos"/>
              </a:defRPr>
            </a:lvl1pPr>
          </a:lstStyle>
          <a:p>
            <a:pPr>
              <a:defRPr/>
            </a:pPr>
            <a:fld id="{AE68707C-32FD-4180-831E-71BA2AA09F6E}" type="datetime1">
              <a:rPr/>
              <a:pPr>
                <a:defRPr/>
              </a:pPr>
              <a:t>02/06/2026</a:t>
            </a:fld>
            <a:endParaRPr/>
          </a:p>
        </p:txBody>
      </p:sp>
      <p:sp>
        <p:nvSpPr>
          <p:cNvPr id="5" name="Espace réservé du pied de page 4">
            <a:extLst>
              <a:ext uri="{FF2B5EF4-FFF2-40B4-BE49-F238E27FC236}">
                <a16:creationId xmlns:a16="http://schemas.microsoft.com/office/drawing/2014/main" id="{7E6E24BA-7392-1007-BF80-42303BE8804B}"/>
              </a:ext>
            </a:extLst>
          </p:cNvPr>
          <p:cNvSpPr txBox="1">
            <a:spLocks noGrp="1"/>
          </p:cNvSpPr>
          <p:nvPr>
            <p:ph type="ftr" sz="quarter" idx="3"/>
          </p:nvPr>
        </p:nvSpPr>
        <p:spPr>
          <a:xfrm>
            <a:off x="3028950" y="6356350"/>
            <a:ext cx="3086100" cy="365125"/>
          </a:xfrm>
          <a:prstGeom prst="rect">
            <a:avLst/>
          </a:prstGeom>
          <a:noFill/>
          <a:ln>
            <a:noFill/>
          </a:ln>
        </p:spPr>
        <p:txBody>
          <a:bodyPr vert="horz" wrap="square" lIns="91440" tIns="45720" rIns="91440" bIns="45720" anchor="ctr" anchorCtr="1" compatLnSpc="1">
            <a:noAutofit/>
          </a:bodyPr>
          <a:lstStyle>
            <a:lvl1pPr marL="0" marR="0" lvl="0" indent="0" algn="ctr" defTabSz="685800" rtl="0" eaLnBrk="1" fontAlgn="auto" hangingPunct="1">
              <a:lnSpc>
                <a:spcPct val="100000"/>
              </a:lnSpc>
              <a:spcBef>
                <a:spcPts val="0"/>
              </a:spcBef>
              <a:spcAft>
                <a:spcPts val="0"/>
              </a:spcAft>
              <a:buNone/>
              <a:tabLst/>
              <a:defRPr lang="fr-FR" sz="900" b="0" i="0" u="none" strike="noStrike" kern="1200" cap="none" spc="0" baseline="0">
                <a:solidFill>
                  <a:srgbClr val="767676"/>
                </a:solidFill>
                <a:uFillTx/>
                <a:latin typeface="Aptos"/>
              </a:defRPr>
            </a:lvl1pPr>
          </a:lstStyle>
          <a:p>
            <a:pPr>
              <a:defRPr/>
            </a:pPr>
            <a:endParaRPr/>
          </a:p>
        </p:txBody>
      </p:sp>
      <p:sp>
        <p:nvSpPr>
          <p:cNvPr id="6" name="Espace réservé du numéro de diapositive 5">
            <a:extLst>
              <a:ext uri="{FF2B5EF4-FFF2-40B4-BE49-F238E27FC236}">
                <a16:creationId xmlns:a16="http://schemas.microsoft.com/office/drawing/2014/main" id="{8A456BD0-5A0E-B720-573C-F06CDAAF811C}"/>
              </a:ext>
            </a:extLst>
          </p:cNvPr>
          <p:cNvSpPr txBox="1">
            <a:spLocks noGrp="1"/>
          </p:cNvSpPr>
          <p:nvPr>
            <p:ph type="sldNum" sz="quarter" idx="4"/>
          </p:nvPr>
        </p:nvSpPr>
        <p:spPr>
          <a:xfrm>
            <a:off x="6457950" y="6356350"/>
            <a:ext cx="2057400" cy="365125"/>
          </a:xfrm>
          <a:prstGeom prst="rect">
            <a:avLst/>
          </a:prstGeom>
          <a:noFill/>
          <a:ln>
            <a:noFill/>
          </a:ln>
        </p:spPr>
        <p:txBody>
          <a:bodyPr vert="horz" wrap="square" lIns="91440" tIns="45720" rIns="91440" bIns="45720" anchor="ctr" anchorCtr="0" compatLnSpc="1">
            <a:noAutofit/>
          </a:bodyPr>
          <a:lstStyle>
            <a:lvl1pPr marL="0" marR="0" lvl="0" indent="0" algn="r" defTabSz="685800" rtl="0" eaLnBrk="1" fontAlgn="auto" hangingPunct="1">
              <a:lnSpc>
                <a:spcPct val="100000"/>
              </a:lnSpc>
              <a:spcBef>
                <a:spcPts val="0"/>
              </a:spcBef>
              <a:spcAft>
                <a:spcPts val="0"/>
              </a:spcAft>
              <a:buNone/>
              <a:tabLst/>
              <a:defRPr lang="fr-FR" sz="900" b="0" i="0" u="none" strike="noStrike" kern="1200" cap="none" spc="0" baseline="0">
                <a:solidFill>
                  <a:srgbClr val="767676"/>
                </a:solidFill>
                <a:uFillTx/>
                <a:latin typeface="Aptos"/>
              </a:defRPr>
            </a:lvl1pPr>
          </a:lstStyle>
          <a:p>
            <a:pPr>
              <a:defRPr/>
            </a:pPr>
            <a:fld id="{4A4C6C86-E0D7-4422-A5CE-8F4CEBEEC951}"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slow"/>
  <p:txStyles>
    <p:titleStyle>
      <a:lvl1pPr algn="l" rtl="0" eaLnBrk="0" fontAlgn="base" hangingPunct="0">
        <a:lnSpc>
          <a:spcPct val="90000"/>
        </a:lnSpc>
        <a:spcBef>
          <a:spcPct val="0"/>
        </a:spcBef>
        <a:spcAft>
          <a:spcPct val="0"/>
        </a:spcAft>
        <a:defRPr lang="fr-FR" sz="3300" kern="1200">
          <a:solidFill>
            <a:srgbClr val="000000"/>
          </a:solidFill>
          <a:latin typeface="Aptos Display"/>
        </a:defRPr>
      </a:lvl1pPr>
      <a:lvl2pPr algn="l" rtl="0" eaLnBrk="0" fontAlgn="base" hangingPunct="0">
        <a:lnSpc>
          <a:spcPct val="90000"/>
        </a:lnSpc>
        <a:spcBef>
          <a:spcPct val="0"/>
        </a:spcBef>
        <a:spcAft>
          <a:spcPct val="0"/>
        </a:spcAft>
        <a:defRPr sz="3300">
          <a:solidFill>
            <a:srgbClr val="000000"/>
          </a:solidFill>
          <a:latin typeface="Aptos Display" panose="020B0004020202020204" pitchFamily="34" charset="0"/>
        </a:defRPr>
      </a:lvl2pPr>
      <a:lvl3pPr algn="l" rtl="0" eaLnBrk="0" fontAlgn="base" hangingPunct="0">
        <a:lnSpc>
          <a:spcPct val="90000"/>
        </a:lnSpc>
        <a:spcBef>
          <a:spcPct val="0"/>
        </a:spcBef>
        <a:spcAft>
          <a:spcPct val="0"/>
        </a:spcAft>
        <a:defRPr sz="3300">
          <a:solidFill>
            <a:srgbClr val="000000"/>
          </a:solidFill>
          <a:latin typeface="Aptos Display" panose="020B0004020202020204" pitchFamily="34" charset="0"/>
        </a:defRPr>
      </a:lvl3pPr>
      <a:lvl4pPr algn="l" rtl="0" eaLnBrk="0" fontAlgn="base" hangingPunct="0">
        <a:lnSpc>
          <a:spcPct val="90000"/>
        </a:lnSpc>
        <a:spcBef>
          <a:spcPct val="0"/>
        </a:spcBef>
        <a:spcAft>
          <a:spcPct val="0"/>
        </a:spcAft>
        <a:defRPr sz="3300">
          <a:solidFill>
            <a:srgbClr val="000000"/>
          </a:solidFill>
          <a:latin typeface="Aptos Display" panose="020B0004020202020204" pitchFamily="34" charset="0"/>
        </a:defRPr>
      </a:lvl4pPr>
      <a:lvl5pPr algn="l" rtl="0" eaLnBrk="0" fontAlgn="base" hangingPunct="0">
        <a:lnSpc>
          <a:spcPct val="90000"/>
        </a:lnSpc>
        <a:spcBef>
          <a:spcPct val="0"/>
        </a:spcBef>
        <a:spcAft>
          <a:spcPct val="0"/>
        </a:spcAft>
        <a:defRPr sz="3300">
          <a:solidFill>
            <a:srgbClr val="000000"/>
          </a:solidFill>
          <a:latin typeface="Aptos Display" panose="020B0004020202020204" pitchFamily="34" charset="0"/>
        </a:defRPr>
      </a:lvl5pPr>
      <a:lvl6pPr marL="342900" algn="l" rtl="0" eaLnBrk="0" fontAlgn="base">
        <a:lnSpc>
          <a:spcPct val="90000"/>
        </a:lnSpc>
        <a:spcBef>
          <a:spcPct val="0"/>
        </a:spcBef>
        <a:spcAft>
          <a:spcPct val="0"/>
        </a:spcAft>
        <a:defRPr sz="3300">
          <a:solidFill>
            <a:srgbClr val="000000"/>
          </a:solidFill>
          <a:latin typeface="Aptos Display" panose="020B0004020202020204" pitchFamily="34" charset="0"/>
        </a:defRPr>
      </a:lvl6pPr>
      <a:lvl7pPr marL="685800" algn="l" rtl="0" eaLnBrk="0" fontAlgn="base">
        <a:lnSpc>
          <a:spcPct val="90000"/>
        </a:lnSpc>
        <a:spcBef>
          <a:spcPct val="0"/>
        </a:spcBef>
        <a:spcAft>
          <a:spcPct val="0"/>
        </a:spcAft>
        <a:defRPr sz="3300">
          <a:solidFill>
            <a:srgbClr val="000000"/>
          </a:solidFill>
          <a:latin typeface="Aptos Display" panose="020B0004020202020204" pitchFamily="34" charset="0"/>
        </a:defRPr>
      </a:lvl7pPr>
      <a:lvl8pPr marL="1028700" algn="l" rtl="0" eaLnBrk="0" fontAlgn="base">
        <a:lnSpc>
          <a:spcPct val="90000"/>
        </a:lnSpc>
        <a:spcBef>
          <a:spcPct val="0"/>
        </a:spcBef>
        <a:spcAft>
          <a:spcPct val="0"/>
        </a:spcAft>
        <a:defRPr sz="3300">
          <a:solidFill>
            <a:srgbClr val="000000"/>
          </a:solidFill>
          <a:latin typeface="Aptos Display" panose="020B0004020202020204" pitchFamily="34" charset="0"/>
        </a:defRPr>
      </a:lvl8pPr>
      <a:lvl9pPr marL="1371600" algn="l" rtl="0" eaLnBrk="0" fontAlgn="base">
        <a:lnSpc>
          <a:spcPct val="90000"/>
        </a:lnSpc>
        <a:spcBef>
          <a:spcPct val="0"/>
        </a:spcBef>
        <a:spcAft>
          <a:spcPct val="0"/>
        </a:spcAft>
        <a:defRPr sz="3300">
          <a:solidFill>
            <a:srgbClr val="000000"/>
          </a:solidFill>
          <a:latin typeface="Aptos Display" panose="020B0004020202020204" pitchFamily="34" charset="0"/>
        </a:defRPr>
      </a:lvl9pPr>
    </p:titleStyle>
    <p:bodyStyle>
      <a:lvl1pPr marL="171450" indent="-171450" algn="l" rtl="0" eaLnBrk="0" fontAlgn="base" hangingPunct="0">
        <a:lnSpc>
          <a:spcPct val="90000"/>
        </a:lnSpc>
        <a:spcBef>
          <a:spcPts val="750"/>
        </a:spcBef>
        <a:spcAft>
          <a:spcPct val="0"/>
        </a:spcAft>
        <a:buSzPct val="100000"/>
        <a:buFont typeface="Arial" panose="020B0604020202020204" pitchFamily="34" charset="0"/>
        <a:buChar char="•"/>
        <a:defRPr lang="fr-FR" sz="2100" kern="1200">
          <a:solidFill>
            <a:srgbClr val="000000"/>
          </a:solidFill>
          <a:latin typeface="Aptos"/>
        </a:defRPr>
      </a:lvl1pPr>
      <a:lvl2pPr marL="514350" lvl="1" indent="-171450" algn="l" rtl="0" eaLnBrk="0" fontAlgn="base" hangingPunct="0">
        <a:lnSpc>
          <a:spcPct val="90000"/>
        </a:lnSpc>
        <a:spcBef>
          <a:spcPts val="375"/>
        </a:spcBef>
        <a:spcAft>
          <a:spcPct val="0"/>
        </a:spcAft>
        <a:buSzPct val="100000"/>
        <a:buFont typeface="Arial" panose="020B0604020202020204" pitchFamily="34" charset="0"/>
        <a:buChar char="•"/>
        <a:defRPr lang="fr-FR" kern="1200">
          <a:solidFill>
            <a:srgbClr val="000000"/>
          </a:solidFill>
          <a:latin typeface="Aptos"/>
        </a:defRPr>
      </a:lvl2pPr>
      <a:lvl3pPr marL="857250" lvl="2" indent="-171450" algn="l" rtl="0" eaLnBrk="0" fontAlgn="base" hangingPunct="0">
        <a:lnSpc>
          <a:spcPct val="90000"/>
        </a:lnSpc>
        <a:spcBef>
          <a:spcPts val="375"/>
        </a:spcBef>
        <a:spcAft>
          <a:spcPct val="0"/>
        </a:spcAft>
        <a:buSzPct val="100000"/>
        <a:buFont typeface="Arial" panose="020B0604020202020204" pitchFamily="34" charset="0"/>
        <a:buChar char="•"/>
        <a:defRPr lang="fr-FR" sz="1500" kern="1200">
          <a:solidFill>
            <a:srgbClr val="000000"/>
          </a:solidFill>
          <a:latin typeface="Aptos"/>
        </a:defRPr>
      </a:lvl3pPr>
      <a:lvl4pPr marL="1200150" lvl="3" indent="-171450" algn="l" rtl="0" eaLnBrk="0" fontAlgn="base" hangingPunct="0">
        <a:lnSpc>
          <a:spcPct val="90000"/>
        </a:lnSpc>
        <a:spcBef>
          <a:spcPts val="375"/>
        </a:spcBef>
        <a:spcAft>
          <a:spcPct val="0"/>
        </a:spcAft>
        <a:buSzPct val="100000"/>
        <a:buFont typeface="Arial" panose="020B0604020202020204" pitchFamily="34" charset="0"/>
        <a:buChar char="•"/>
        <a:defRPr lang="fr-FR" kern="1200">
          <a:solidFill>
            <a:srgbClr val="000000"/>
          </a:solidFill>
          <a:latin typeface="Aptos"/>
        </a:defRPr>
      </a:lvl4pPr>
      <a:lvl5pPr marL="1543050" lvl="4" indent="-171450" algn="l" rtl="0" eaLnBrk="0" fontAlgn="base" hangingPunct="0">
        <a:lnSpc>
          <a:spcPct val="90000"/>
        </a:lnSpc>
        <a:spcBef>
          <a:spcPts val="375"/>
        </a:spcBef>
        <a:spcAft>
          <a:spcPct val="0"/>
        </a:spcAft>
        <a:buSzPct val="100000"/>
        <a:buFont typeface="Arial" panose="020B0604020202020204" pitchFamily="34" charset="0"/>
        <a:buChar char="•"/>
        <a:defRPr lang="fr-FR" kern="1200">
          <a:solidFill>
            <a:srgbClr val="000000"/>
          </a:solidFill>
          <a:latin typeface="Apto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0158&amp;idArticle=LEGIARTI000024195421&amp;dateTexte=&amp;categorieLien=cid" TargetMode="External"/><Relationship Id="rId2" Type="http://schemas.openxmlformats.org/officeDocument/2006/relationships/hyperlink" Target="https://www.legifrance.gouv.fr/affichCodeArticle.do?cidTexte=LEGITEXT000006074069&amp;idArticle=LEGIARTI000006796780&amp;dateTexte=&amp;categorieLien=cid" TargetMode="External"/><Relationship Id="rId1" Type="http://schemas.openxmlformats.org/officeDocument/2006/relationships/slideLayout" Target="../slideLayouts/slideLayout13.xml"/><Relationship Id="rId4" Type="http://schemas.openxmlformats.org/officeDocument/2006/relationships/hyperlink" Target="https://www.legifrance.gouv.fr/affichCodeArticle.do?cidTexte=LEGITEXT000006070158&amp;idArticle=LEGIARTI000006335071&amp;dateTexte=&amp;categorieLien=ci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gisti.org/spip.php?rubrique135"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hyperlink" Target="https://administration-etrangers-en-france.interieur.gouv.fr/immiprousager/#/information"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dministration-etrangers-en-france.interieur.gouv.fr/immiprousager/#/information"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administration-etrangers-en-france.interieur.gouv.fr/immiprousager/#/information"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2050&amp;idArticle=LEGIARTI000006904130&amp;dateTexte=&amp;categorieLien=cid"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s://www.legifrance.gouv.fr/jorf/article_jo/JORFARTI000051736263" TargetMode="External"/><Relationship Id="rId2" Type="http://schemas.openxmlformats.org/officeDocument/2006/relationships/hyperlink" Target="https://www.legifrance.gouv.fr/codes/article_lc/LEGIARTI000051747455" TargetMode="External"/><Relationship Id="rId1" Type="http://schemas.openxmlformats.org/officeDocument/2006/relationships/slideLayout" Target="../slideLayouts/slideLayout13.xml"/><Relationship Id="rId4" Type="http://schemas.openxmlformats.org/officeDocument/2006/relationships/hyperlink" Target="https://www.legifrance.gouv.fr/codes/article_lc/LEGIARTI000042776653"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immigration.interieur.gouv.fr/Immigration/Les-accords-bilateraux/Les-accords-bilateraux-relatifs-a-la-mobilite-professionnelle"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
            <a:extLst>
              <a:ext uri="{FF2B5EF4-FFF2-40B4-BE49-F238E27FC236}">
                <a16:creationId xmlns:a16="http://schemas.microsoft.com/office/drawing/2014/main" id="{D68006B2-97CF-3180-C8AE-ACFB994C8B4F}"/>
              </a:ext>
            </a:extLst>
          </p:cNvPr>
          <p:cNvPicPr>
            <a:picLocks noChangeAspect="1" noChangeArrowheads="1"/>
          </p:cNvPicPr>
          <p:nvPr/>
        </p:nvPicPr>
        <p:blipFill>
          <a:blip r:embed="rId3"/>
          <a:srcRect/>
          <a:stretch>
            <a:fillRect/>
          </a:stretch>
        </p:blipFill>
        <p:spPr bwMode="auto">
          <a:xfrm>
            <a:off x="0" y="20323"/>
            <a:ext cx="9144001" cy="6858000"/>
          </a:xfrm>
          <a:prstGeom prst="rect">
            <a:avLst/>
          </a:prstGeom>
          <a:noFill/>
          <a:ln>
            <a:noFill/>
          </a:ln>
          <a:effectLst>
            <a:glow rad="127000">
              <a:schemeClr val="accent1"/>
            </a:glow>
          </a:effectLst>
        </p:spPr>
      </p:pic>
      <p:sp>
        <p:nvSpPr>
          <p:cNvPr id="7171" name="Titre 1">
            <a:extLst>
              <a:ext uri="{FF2B5EF4-FFF2-40B4-BE49-F238E27FC236}">
                <a16:creationId xmlns:a16="http://schemas.microsoft.com/office/drawing/2014/main" id="{B2D7B238-A4D7-F507-4297-CE47A3CC3AB3}"/>
              </a:ext>
            </a:extLst>
          </p:cNvPr>
          <p:cNvSpPr>
            <a:spLocks noGrp="1"/>
          </p:cNvSpPr>
          <p:nvPr>
            <p:ph type="ctrTitle"/>
          </p:nvPr>
        </p:nvSpPr>
        <p:spPr>
          <a:xfrm>
            <a:off x="1042988" y="1441450"/>
            <a:ext cx="7772400" cy="1470025"/>
          </a:xfrm>
        </p:spPr>
        <p:txBody>
          <a:bodyPr/>
          <a:lstStyle/>
          <a:p>
            <a:pPr eaLnBrk="1" hangingPunct="1"/>
            <a:r>
              <a:rPr lang="fr-FR" altLang="fr-FR" sz="4800" b="1">
                <a:latin typeface="Bell MT" panose="02020503060305020303" pitchFamily="18" charset="0"/>
              </a:rPr>
              <a:t>Le travail des étrangers </a:t>
            </a:r>
            <a:br>
              <a:rPr lang="fr-FR" altLang="fr-FR" sz="4800" b="1">
                <a:latin typeface="Bell MT" panose="02020503060305020303" pitchFamily="18" charset="0"/>
              </a:rPr>
            </a:br>
            <a:r>
              <a:rPr lang="fr-FR" altLang="fr-FR" sz="4800" b="1">
                <a:latin typeface="Bell MT" panose="02020503060305020303" pitchFamily="18" charset="0"/>
              </a:rPr>
              <a:t>en France</a:t>
            </a:r>
            <a:br>
              <a:rPr lang="fr-FR" altLang="fr-FR" b="1">
                <a:latin typeface="Bell MT" panose="02020503060305020303" pitchFamily="18" charset="0"/>
              </a:rPr>
            </a:br>
            <a:endParaRPr lang="fr-FR" altLang="fr-FR">
              <a:latin typeface="Bell MT" panose="02020503060305020303" pitchFamily="18" charset="0"/>
            </a:endParaRPr>
          </a:p>
        </p:txBody>
      </p:sp>
      <p:sp>
        <p:nvSpPr>
          <p:cNvPr id="7172" name="Sous-titre 2">
            <a:extLst>
              <a:ext uri="{FF2B5EF4-FFF2-40B4-BE49-F238E27FC236}">
                <a16:creationId xmlns:a16="http://schemas.microsoft.com/office/drawing/2014/main" id="{1B351E9F-FB70-358D-31E4-A4D4D64272FA}"/>
              </a:ext>
            </a:extLst>
          </p:cNvPr>
          <p:cNvSpPr>
            <a:spLocks noGrp="1"/>
          </p:cNvSpPr>
          <p:nvPr>
            <p:ph type="subTitle" idx="1"/>
          </p:nvPr>
        </p:nvSpPr>
        <p:spPr>
          <a:xfrm>
            <a:off x="1398588" y="4592638"/>
            <a:ext cx="6400800" cy="642937"/>
          </a:xfrm>
        </p:spPr>
        <p:txBody>
          <a:bodyPr/>
          <a:lstStyle/>
          <a:p>
            <a:pPr eaLnBrk="1" hangingPunct="1"/>
            <a:r>
              <a:rPr lang="fr-FR" altLang="fr-FR" sz="1800" b="1">
                <a:solidFill>
                  <a:schemeClr val="tx1"/>
                </a:solidFill>
                <a:latin typeface="Bell MT" panose="02020503060305020303" pitchFamily="18" charset="0"/>
              </a:rPr>
              <a:t>Lucile HUGON</a:t>
            </a:r>
          </a:p>
          <a:p>
            <a:pPr eaLnBrk="1" hangingPunct="1"/>
            <a:r>
              <a:rPr lang="fr-FR" altLang="fr-FR" sz="1800" b="1">
                <a:solidFill>
                  <a:schemeClr val="tx1"/>
                </a:solidFill>
                <a:latin typeface="Bell MT" panose="02020503060305020303" pitchFamily="18" charset="0"/>
              </a:rPr>
              <a:t>ASTI _ mai 2025</a:t>
            </a:r>
          </a:p>
        </p:txBody>
      </p:sp>
      <p:sp>
        <p:nvSpPr>
          <p:cNvPr id="7173" name="Rectangle 2">
            <a:extLst>
              <a:ext uri="{FF2B5EF4-FFF2-40B4-BE49-F238E27FC236}">
                <a16:creationId xmlns:a16="http://schemas.microsoft.com/office/drawing/2014/main" id="{CDE26520-046B-B8D6-3E73-9944B4CB7521}"/>
              </a:ext>
            </a:extLst>
          </p:cNvPr>
          <p:cNvSpPr>
            <a:spLocks noChangeArrowheads="1"/>
          </p:cNvSpPr>
          <p:nvPr/>
        </p:nvSpPr>
        <p:spPr bwMode="auto">
          <a:xfrm>
            <a:off x="379413" y="5232400"/>
            <a:ext cx="86423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endParaRPr lang="fr-FR" altLang="fr-FR" sz="1400" b="1">
              <a:solidFill>
                <a:srgbClr val="000000"/>
              </a:solidFill>
              <a:latin typeface="Hero New"/>
              <a:hlinkClick r:id="rId4"/>
            </a:endParaRPr>
          </a:p>
          <a:p>
            <a:pPr algn="ctr">
              <a:spcBef>
                <a:spcPct val="0"/>
              </a:spcBef>
              <a:buFontTx/>
              <a:buNone/>
            </a:pPr>
            <a:endParaRPr lang="fr-FR" altLang="fr-FR" sz="1200">
              <a:latin typeface="Hero Ne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3FB090F-2380-1CF1-E89B-0939CA1144EB}"/>
              </a:ext>
            </a:extLst>
          </p:cNvPr>
          <p:cNvSpPr>
            <a:spLocks noGrp="1" noChangeArrowheads="1"/>
          </p:cNvSpPr>
          <p:nvPr>
            <p:ph type="title"/>
          </p:nvPr>
        </p:nvSpPr>
        <p:spPr>
          <a:xfrm>
            <a:off x="266700" y="333375"/>
            <a:ext cx="8610600" cy="993775"/>
          </a:xfrm>
        </p:spPr>
        <p:txBody>
          <a:bodyPr/>
          <a:lstStyle/>
          <a:p>
            <a:pPr eaLnBrk="1" hangingPunct="1"/>
            <a:r>
              <a:rPr lang="fr-FR" altLang="fr-FR" b="1">
                <a:solidFill>
                  <a:schemeClr val="accent1"/>
                </a:solidFill>
                <a:latin typeface="Bell MT" panose="02020503060305020303" pitchFamily="18" charset="0"/>
              </a:rPr>
              <a:t>Etrangers exemptés d’autorisation de travail</a:t>
            </a:r>
          </a:p>
        </p:txBody>
      </p:sp>
      <p:sp>
        <p:nvSpPr>
          <p:cNvPr id="3" name="Content Placeholder 2">
            <a:extLst>
              <a:ext uri="{FF2B5EF4-FFF2-40B4-BE49-F238E27FC236}">
                <a16:creationId xmlns:a16="http://schemas.microsoft.com/office/drawing/2014/main" id="{4F122B2F-BA75-212F-D6C4-3EAE8E3D3D68}"/>
              </a:ext>
            </a:extLst>
          </p:cNvPr>
          <p:cNvSpPr>
            <a:spLocks noGrp="1"/>
          </p:cNvSpPr>
          <p:nvPr>
            <p:ph idx="1"/>
          </p:nvPr>
        </p:nvSpPr>
        <p:spPr>
          <a:xfrm>
            <a:off x="304800" y="1849438"/>
            <a:ext cx="8210550" cy="3500437"/>
          </a:xfrm>
        </p:spPr>
        <p:txBody>
          <a:bodyPr rtlCol="0">
            <a:noAutofit/>
          </a:bodyPr>
          <a:lstStyle/>
          <a:p>
            <a:pPr algn="just" eaLnBrk="1" fontAlgn="auto" hangingPunct="1">
              <a:spcAft>
                <a:spcPts val="0"/>
              </a:spcAft>
              <a:buFont typeface="Wingdings" panose="05000000000000000000" pitchFamily="2" charset="2"/>
              <a:buChar char="Ø"/>
              <a:defRPr/>
            </a:pPr>
            <a:r>
              <a:rPr lang="fr-FR" sz="1650" b="1" dirty="0">
                <a:latin typeface="Bell MT" panose="02020503060305020303" pitchFamily="18" charset="0"/>
              </a:rPr>
              <a:t>Ressortissants communautaires </a:t>
            </a:r>
            <a:r>
              <a:rPr lang="fr-FR" sz="1650" dirty="0">
                <a:latin typeface="Bell MT" panose="02020503060305020303" pitchFamily="18" charset="0"/>
              </a:rPr>
              <a:t>: droit au travail illimité</a:t>
            </a:r>
          </a:p>
          <a:p>
            <a:pPr marL="0" indent="0" algn="just" eaLnBrk="1" fontAlgn="auto" hangingPunct="1">
              <a:spcAft>
                <a:spcPts val="0"/>
              </a:spcAft>
              <a:buFont typeface="Arial" panose="020B0604020202020204" pitchFamily="34" charset="0"/>
              <a:buNone/>
              <a:defRPr/>
            </a:pPr>
            <a:endParaRPr lang="fr-FR" sz="1650" dirty="0">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sz="1650" b="1" dirty="0">
                <a:latin typeface="Bell MT" panose="02020503060305020303" pitchFamily="18" charset="0"/>
              </a:rPr>
              <a:t>Etrangers entrés en France pour une activité salariée pour une durée inférieure ou égale à 3 mois dans les domaines suivants </a:t>
            </a:r>
            <a:r>
              <a:rPr lang="fr-FR" sz="1650" dirty="0">
                <a:latin typeface="Bell MT" panose="02020503060305020303" pitchFamily="18" charset="0"/>
              </a:rPr>
              <a:t>:</a:t>
            </a:r>
          </a:p>
          <a:p>
            <a:pPr marL="557213" lvl="1" indent="-214313" algn="just" eaLnBrk="1" fontAlgn="auto" hangingPunct="1">
              <a:spcAft>
                <a:spcPts val="0"/>
              </a:spcAft>
              <a:defRPr/>
            </a:pPr>
            <a:r>
              <a:rPr lang="fr-FR" sz="1650" dirty="0">
                <a:latin typeface="Bell MT" panose="02020503060305020303" pitchFamily="18" charset="0"/>
              </a:rPr>
              <a:t>Manifestations sportives, culturelles, artistiques et scientifiques</a:t>
            </a:r>
          </a:p>
          <a:p>
            <a:pPr marL="557213" lvl="1" indent="-214313" algn="just" eaLnBrk="1" fontAlgn="auto" hangingPunct="1">
              <a:spcAft>
                <a:spcPts val="0"/>
              </a:spcAft>
              <a:defRPr/>
            </a:pPr>
            <a:r>
              <a:rPr lang="fr-FR" sz="1650" dirty="0">
                <a:latin typeface="Bell MT" panose="02020503060305020303" pitchFamily="18" charset="0"/>
              </a:rPr>
              <a:t>Colloques, séminaires et salons professionnels</a:t>
            </a:r>
          </a:p>
          <a:p>
            <a:pPr marL="557213" lvl="1" indent="-214313" algn="just" eaLnBrk="1" fontAlgn="auto" hangingPunct="1">
              <a:spcAft>
                <a:spcPts val="0"/>
              </a:spcAft>
              <a:defRPr/>
            </a:pPr>
            <a:r>
              <a:rPr lang="fr-FR" sz="1650" dirty="0">
                <a:latin typeface="Bell MT" panose="02020503060305020303" pitchFamily="18" charset="0"/>
              </a:rPr>
              <a:t>Production et diffusion cinématographiques, audiovisuelles, du spectacle et de l'édition phonographique, en tant qu'artiste ou personnel technique</a:t>
            </a:r>
          </a:p>
          <a:p>
            <a:pPr marL="557213" lvl="1" indent="-214313" algn="just" eaLnBrk="1" fontAlgn="auto" hangingPunct="1">
              <a:spcAft>
                <a:spcPts val="0"/>
              </a:spcAft>
              <a:defRPr/>
            </a:pPr>
            <a:r>
              <a:rPr lang="fr-FR" sz="1650" dirty="0">
                <a:latin typeface="Bell MT" panose="02020503060305020303" pitchFamily="18" charset="0"/>
              </a:rPr>
              <a:t>Mannequinat et pose artistique</a:t>
            </a:r>
          </a:p>
          <a:p>
            <a:pPr marL="557213" lvl="1" indent="-214313" algn="just" eaLnBrk="1" fontAlgn="auto" hangingPunct="1">
              <a:spcAft>
                <a:spcPts val="0"/>
              </a:spcAft>
              <a:defRPr/>
            </a:pPr>
            <a:r>
              <a:rPr lang="fr-FR" sz="1650" dirty="0">
                <a:latin typeface="Bell MT" panose="02020503060305020303" pitchFamily="18" charset="0"/>
              </a:rPr>
              <a:t>Services à la personne (employé de maison) pendant le séjour en France d'un employeur particulier</a:t>
            </a:r>
          </a:p>
          <a:p>
            <a:pPr marL="557213" lvl="1" indent="-214313" algn="just" eaLnBrk="1" fontAlgn="auto" hangingPunct="1">
              <a:spcAft>
                <a:spcPts val="0"/>
              </a:spcAft>
              <a:defRPr/>
            </a:pPr>
            <a:r>
              <a:rPr lang="fr-FR" sz="1650" dirty="0">
                <a:latin typeface="Bell MT" panose="02020503060305020303" pitchFamily="18" charset="0"/>
              </a:rPr>
              <a:t>Missions d'audit et d'expertise en informatique, gestion, finance, assurance, architecture et ingénierie en tant que salarié détaché sous contrat</a:t>
            </a:r>
          </a:p>
          <a:p>
            <a:pPr marL="557213" lvl="1" indent="-214313" algn="just" eaLnBrk="1" fontAlgn="auto" hangingPunct="1">
              <a:spcAft>
                <a:spcPts val="0"/>
              </a:spcAft>
              <a:defRPr/>
            </a:pPr>
            <a:r>
              <a:rPr lang="fr-FR" sz="1650" dirty="0">
                <a:latin typeface="Bell MT" panose="02020503060305020303" pitchFamily="18" charset="0"/>
              </a:rPr>
              <a:t>Enseignement dispensé en tant que professeur invité</a:t>
            </a:r>
          </a:p>
          <a:p>
            <a:pPr eaLnBrk="1" fontAlgn="auto" hangingPunct="1">
              <a:spcAft>
                <a:spcPts val="0"/>
              </a:spcAft>
              <a:defRPr/>
            </a:pPr>
            <a:endParaRPr lang="fr-FR" sz="1650" dirty="0">
              <a:latin typeface="Bell MT" panose="020205030603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C44D-8B00-FF30-5072-02F83A1881CE}"/>
              </a:ext>
            </a:extLst>
          </p:cNvPr>
          <p:cNvSpPr>
            <a:spLocks noGrp="1"/>
          </p:cNvSpPr>
          <p:nvPr>
            <p:ph type="title"/>
          </p:nvPr>
        </p:nvSpPr>
        <p:spPr>
          <a:xfrm>
            <a:off x="261938" y="476250"/>
            <a:ext cx="8229600" cy="993775"/>
          </a:xfrm>
        </p:spPr>
        <p:txBody>
          <a:bodyPr rtlCol="0">
            <a:normAutofit fontScale="90000"/>
          </a:bodyPr>
          <a:lstStyle/>
          <a:p>
            <a:pPr algn="ctr" eaLnBrk="1" fontAlgn="auto" hangingPunct="1">
              <a:spcAft>
                <a:spcPts val="0"/>
              </a:spcAft>
              <a:defRPr/>
            </a:pPr>
            <a:r>
              <a:rPr lang="fr-FR" b="1" dirty="0">
                <a:solidFill>
                  <a:schemeClr val="accent1"/>
                </a:solidFill>
                <a:latin typeface="Bell MT" panose="02020503060305020303" pitchFamily="18" charset="0"/>
              </a:rPr>
              <a:t>Certains titre de séjour valent en eux-mêmes autorisation de travail sans limite géographique ou d’employeur</a:t>
            </a:r>
          </a:p>
        </p:txBody>
      </p:sp>
      <p:sp>
        <p:nvSpPr>
          <p:cNvPr id="3" name="Content Placeholder 2">
            <a:extLst>
              <a:ext uri="{FF2B5EF4-FFF2-40B4-BE49-F238E27FC236}">
                <a16:creationId xmlns:a16="http://schemas.microsoft.com/office/drawing/2014/main" id="{9EB01357-8DDD-1590-9407-E4B11519D938}"/>
              </a:ext>
            </a:extLst>
          </p:cNvPr>
          <p:cNvSpPr>
            <a:spLocks noGrp="1"/>
          </p:cNvSpPr>
          <p:nvPr>
            <p:ph idx="1"/>
          </p:nvPr>
        </p:nvSpPr>
        <p:spPr>
          <a:xfrm>
            <a:off x="605256" y="1988840"/>
            <a:ext cx="7886700" cy="3917528"/>
          </a:xfrm>
        </p:spPr>
        <p:txBody>
          <a:bodyPr rtlCol="0">
            <a:noAutofit/>
          </a:bodyPr>
          <a:lstStyle/>
          <a:p>
            <a:pPr algn="just" eaLnBrk="1" fontAlgn="auto" hangingPunct="1">
              <a:spcAft>
                <a:spcPts val="0"/>
              </a:spcAft>
              <a:defRPr/>
            </a:pPr>
            <a:r>
              <a:rPr lang="fr-FR" sz="2200" dirty="0">
                <a:latin typeface="Bell MT" panose="02020503060305020303" pitchFamily="18" charset="0"/>
              </a:rPr>
              <a:t>Visa long séjour valant titre de séjour ou carte de séjour portant la mention « vie privée et familiale » </a:t>
            </a:r>
          </a:p>
          <a:p>
            <a:pPr marL="0" indent="0" algn="just" eaLnBrk="1" fontAlgn="auto" hangingPunct="1">
              <a:spcAft>
                <a:spcPts val="0"/>
              </a:spcAft>
              <a:buFont typeface="Arial" panose="020B0604020202020204" pitchFamily="34" charset="0"/>
              <a:buNone/>
              <a:defRPr/>
            </a:pPr>
            <a:endParaRPr lang="fr-FR" sz="2200" dirty="0">
              <a:latin typeface="Bell MT" panose="02020503060305020303" pitchFamily="18" charset="0"/>
            </a:endParaRPr>
          </a:p>
          <a:p>
            <a:pPr algn="just" eaLnBrk="1" fontAlgn="auto" hangingPunct="1">
              <a:spcAft>
                <a:spcPts val="0"/>
              </a:spcAft>
              <a:defRPr/>
            </a:pPr>
            <a:r>
              <a:rPr lang="fr-FR" sz="2200" dirty="0">
                <a:latin typeface="Bell MT" panose="02020503060305020303" pitchFamily="18" charset="0"/>
              </a:rPr>
              <a:t>Carte de séjour mention « </a:t>
            </a:r>
            <a:r>
              <a:rPr lang="fr-FR" sz="2200" i="1" dirty="0">
                <a:latin typeface="Bell MT" panose="02020503060305020303" pitchFamily="18" charset="0"/>
              </a:rPr>
              <a:t>bénéficiaire de la protection subsidiaire</a:t>
            </a:r>
            <a:r>
              <a:rPr lang="fr-FR" sz="2200" dirty="0">
                <a:latin typeface="Bell MT" panose="02020503060305020303" pitchFamily="18" charset="0"/>
              </a:rPr>
              <a:t> »</a:t>
            </a:r>
          </a:p>
          <a:p>
            <a:pPr marL="0" indent="0" algn="just" eaLnBrk="1" fontAlgn="auto" hangingPunct="1">
              <a:spcAft>
                <a:spcPts val="0"/>
              </a:spcAft>
              <a:buFont typeface="Arial" panose="020B0604020202020204" pitchFamily="34" charset="0"/>
              <a:buNone/>
              <a:defRPr/>
            </a:pPr>
            <a:endParaRPr lang="fr-FR" sz="2200" dirty="0">
              <a:latin typeface="Bell MT" panose="02020503060305020303" pitchFamily="18" charset="0"/>
            </a:endParaRPr>
          </a:p>
          <a:p>
            <a:pPr algn="just" eaLnBrk="1" fontAlgn="auto" hangingPunct="1">
              <a:spcAft>
                <a:spcPts val="0"/>
              </a:spcAft>
              <a:defRPr/>
            </a:pPr>
            <a:r>
              <a:rPr lang="fr-FR" sz="2200" dirty="0">
                <a:latin typeface="Bell MT" panose="02020503060305020303" pitchFamily="18" charset="0"/>
              </a:rPr>
              <a:t>Carte de résident (dont réfugié)</a:t>
            </a:r>
          </a:p>
          <a:p>
            <a:pPr algn="just" eaLnBrk="1" fontAlgn="auto" hangingPunct="1">
              <a:spcAft>
                <a:spcPts val="0"/>
              </a:spcAft>
              <a:defRPr/>
            </a:pPr>
            <a:endParaRPr lang="fr-FR" sz="2200" dirty="0">
              <a:latin typeface="Bell MT" panose="02020503060305020303" pitchFamily="18" charset="0"/>
            </a:endParaRPr>
          </a:p>
          <a:p>
            <a:pPr algn="just" eaLnBrk="1" fontAlgn="auto" hangingPunct="1">
              <a:spcAft>
                <a:spcPts val="0"/>
              </a:spcAft>
              <a:defRPr/>
            </a:pPr>
            <a:r>
              <a:rPr lang="fr-FR" sz="2200" dirty="0">
                <a:latin typeface="Bell MT" panose="02020503060305020303" pitchFamily="18" charset="0"/>
              </a:rPr>
              <a:t>Carte de séjour mention « passeport talent »</a:t>
            </a:r>
          </a:p>
          <a:p>
            <a:pPr algn="just" eaLnBrk="1" fontAlgn="auto" hangingPunct="1">
              <a:spcAft>
                <a:spcPts val="0"/>
              </a:spcAft>
              <a:defRPr/>
            </a:pPr>
            <a:endParaRPr lang="fr-FR" sz="22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2200" b="1" dirty="0">
                <a:highlight>
                  <a:srgbClr val="FFFF00"/>
                </a:highlight>
                <a:latin typeface="Bell MT" panose="02020503060305020303" pitchFamily="18" charset="0"/>
              </a:rPr>
              <a:t>Dans ces cas, aucune demande d’autorisation de travail n’est à effectuer. La seule détention de ce titre de séjour vaut autorisation de travail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8" name="Freeform: Shape 7" descr="&quot;&quot;">
            <a:extLst>
              <a:ext uri="{FF2B5EF4-FFF2-40B4-BE49-F238E27FC236}">
                <a16:creationId xmlns:a16="http://schemas.microsoft.com/office/drawing/2014/main" id="{CAF08677-D07C-3122-1485-1B61A0778874}"/>
              </a:ext>
            </a:extLst>
          </p:cNvPr>
          <p:cNvSpPr>
            <a:spLocks noGrp="1" noRot="1" noChangeAspect="1" noMove="1" noResize="1" noEditPoints="1" noAdjustHandles="1" noChangeArrowheads="1" noChangeShapeType="1" noTextEdit="1"/>
          </p:cNvSpPr>
          <p:nvPr/>
        </p:nvSpPr>
        <p:spPr>
          <a:xfrm>
            <a:off x="660400" y="857250"/>
            <a:ext cx="7823200" cy="51435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0" name="Freeform: Shape 9" descr="&quot;&quot;">
            <a:extLst>
              <a:ext uri="{FF2B5EF4-FFF2-40B4-BE49-F238E27FC236}">
                <a16:creationId xmlns:a16="http://schemas.microsoft.com/office/drawing/2014/main" id="{FE7099B6-3ADB-CC3D-930C-0D3CF348FD33}"/>
              </a:ext>
            </a:extLst>
          </p:cNvPr>
          <p:cNvSpPr>
            <a:spLocks noGrp="1" noRot="1" noChangeAspect="1" noMove="1" noResize="1" noEditPoints="1" noAdjustHandles="1" noChangeArrowheads="1" noChangeShapeType="1" noTextEdit="1"/>
          </p:cNvSpPr>
          <p:nvPr/>
        </p:nvSpPr>
        <p:spPr>
          <a:xfrm>
            <a:off x="850900" y="857250"/>
            <a:ext cx="7442200" cy="51435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3" name="Content Placeholder 2">
            <a:extLst>
              <a:ext uri="{FF2B5EF4-FFF2-40B4-BE49-F238E27FC236}">
                <a16:creationId xmlns:a16="http://schemas.microsoft.com/office/drawing/2014/main" id="{ECBC9F8B-85E7-8661-DCFB-1DB565624B9C}"/>
              </a:ext>
            </a:extLst>
          </p:cNvPr>
          <p:cNvSpPr>
            <a:spLocks noGrp="1"/>
          </p:cNvSpPr>
          <p:nvPr>
            <p:ph idx="1"/>
          </p:nvPr>
        </p:nvSpPr>
        <p:spPr>
          <a:xfrm>
            <a:off x="1757363" y="1838325"/>
            <a:ext cx="5895975" cy="3019425"/>
          </a:xfrm>
        </p:spPr>
        <p:txBody>
          <a:bodyPr rtlCol="0">
            <a:normAutofit fontScale="77500" lnSpcReduction="20000"/>
          </a:bodyPr>
          <a:lstStyle/>
          <a:p>
            <a:pPr marL="0" indent="0" algn="just" eaLnBrk="1" fontAlgn="auto" hangingPunct="1">
              <a:spcAft>
                <a:spcPts val="0"/>
              </a:spcAft>
              <a:buFont typeface="Arial" panose="020B0604020202020204" pitchFamily="34" charset="0"/>
              <a:buNone/>
              <a:defRPr/>
            </a:pPr>
            <a:endParaRPr lang="fr-FR" sz="36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3600" dirty="0">
                <a:latin typeface="Bell MT" panose="02020503060305020303" pitchFamily="18" charset="0"/>
              </a:rPr>
              <a:t>Pour tous les autres titres de séjour, l’autorisation de travail n’est pas de droit. </a:t>
            </a:r>
          </a:p>
          <a:p>
            <a:pPr marL="0" indent="0" algn="just" eaLnBrk="1" fontAlgn="auto" hangingPunct="1">
              <a:spcAft>
                <a:spcPts val="0"/>
              </a:spcAft>
              <a:buFont typeface="Arial" panose="020B0604020202020204" pitchFamily="34" charset="0"/>
              <a:buNone/>
              <a:defRPr/>
            </a:pPr>
            <a:endParaRPr lang="fr-FR" sz="36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3600" dirty="0">
                <a:latin typeface="Bell MT" panose="02020503060305020303" pitchFamily="18" charset="0"/>
              </a:rPr>
              <a:t>Elle doit faire l’objet d’une démarche spécifique de demande d’autorisation de travail en ligne.</a:t>
            </a:r>
          </a:p>
          <a:p>
            <a:pPr algn="just" eaLnBrk="1" fontAlgn="auto" hangingPunct="1">
              <a:spcAft>
                <a:spcPts val="0"/>
              </a:spcAft>
              <a:defRPr/>
            </a:pPr>
            <a:endParaRPr lang="fr-FR" sz="1800" dirty="0"/>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a:extLst>
              <a:ext uri="{FF2B5EF4-FFF2-40B4-BE49-F238E27FC236}">
                <a16:creationId xmlns:a16="http://schemas.microsoft.com/office/drawing/2014/main" id="{B7FE823D-8B61-7C31-28DD-9234AD4E76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3900" y="857250"/>
            <a:ext cx="7477125" cy="5143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a:extLst>
              <a:ext uri="{FF2B5EF4-FFF2-40B4-BE49-F238E27FC236}">
                <a16:creationId xmlns:a16="http://schemas.microsoft.com/office/drawing/2014/main" id="{0D2923FB-2BEE-1F54-4710-33C7656F7CBD}"/>
              </a:ext>
            </a:extLst>
          </p:cNvPr>
          <p:cNvSpPr>
            <a:spLocks noGrp="1" noChangeArrowheads="1"/>
          </p:cNvSpPr>
          <p:nvPr>
            <p:ph idx="1"/>
          </p:nvPr>
        </p:nvSpPr>
        <p:spPr>
          <a:xfrm>
            <a:off x="628650" y="908050"/>
            <a:ext cx="7886700" cy="4351338"/>
          </a:xfrm>
        </p:spPr>
        <p:txBody>
          <a:bodyPr/>
          <a:lstStyle/>
          <a:p>
            <a:pPr marL="0" indent="0" algn="ctr">
              <a:buFont typeface="Arial" panose="020B0604020202020204" pitchFamily="34" charset="0"/>
              <a:buNone/>
            </a:pPr>
            <a:endParaRPr lang="fr-FR" altLang="fr-FR" sz="3800">
              <a:latin typeface="Bell MT" panose="02020503060305020303" pitchFamily="18" charset="0"/>
            </a:endParaRPr>
          </a:p>
          <a:p>
            <a:pPr marL="0" indent="0" algn="ctr">
              <a:buFont typeface="Arial" panose="020B0604020202020204" pitchFamily="34" charset="0"/>
              <a:buNone/>
            </a:pPr>
            <a:endParaRPr lang="fr-FR" altLang="fr-FR" sz="3800">
              <a:latin typeface="Bell MT" panose="02020503060305020303" pitchFamily="18" charset="0"/>
            </a:endParaRPr>
          </a:p>
          <a:p>
            <a:pPr marL="0" indent="0" algn="ctr">
              <a:buFont typeface="Arial" panose="020B0604020202020204" pitchFamily="34" charset="0"/>
              <a:buNone/>
            </a:pPr>
            <a:endParaRPr lang="fr-FR" altLang="fr-FR" sz="3800" b="1">
              <a:latin typeface="Bell MT" panose="02020503060305020303" pitchFamily="18" charset="0"/>
            </a:endParaRPr>
          </a:p>
          <a:p>
            <a:pPr marL="0" indent="0" algn="ctr">
              <a:buFont typeface="Arial" panose="020B0604020202020204" pitchFamily="34" charset="0"/>
              <a:buNone/>
            </a:pPr>
            <a:r>
              <a:rPr lang="fr-FR" altLang="fr-FR" sz="3800" b="1">
                <a:latin typeface="Bell MT" panose="02020503060305020303" pitchFamily="18" charset="0"/>
              </a:rPr>
              <a:t>II. Le travail des mineurs étrangers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FC5C0-47B6-EE69-916A-12D21B127D1E}"/>
              </a:ext>
            </a:extLst>
          </p:cNvPr>
          <p:cNvSpPr>
            <a:spLocks noGrp="1"/>
          </p:cNvSpPr>
          <p:nvPr>
            <p:ph type="title"/>
          </p:nvPr>
        </p:nvSpPr>
        <p:spPr>
          <a:xfrm>
            <a:off x="457200" y="160338"/>
            <a:ext cx="8229600" cy="892175"/>
          </a:xfrm>
        </p:spPr>
        <p:txBody>
          <a:bodyPr>
            <a:normAutofit/>
          </a:bodyPr>
          <a:lstStyle/>
          <a:p>
            <a:pPr marL="342900" indent="-342900">
              <a:spcBef>
                <a:spcPct val="20000"/>
              </a:spcBef>
              <a:defRPr/>
            </a:pPr>
            <a:r>
              <a:rPr lang="fr-FR" sz="2800" b="1" cap="small" dirty="0">
                <a:latin typeface="+mn-lt"/>
                <a:ea typeface="+mn-ea"/>
                <a:cs typeface="+mn-cs"/>
              </a:rPr>
              <a:t>1. La délivrance d'un titre de séjour au cours de la minorité</a:t>
            </a:r>
          </a:p>
        </p:txBody>
      </p:sp>
      <p:sp>
        <p:nvSpPr>
          <p:cNvPr id="3" name="Espace réservé du contenu 2">
            <a:extLst>
              <a:ext uri="{FF2B5EF4-FFF2-40B4-BE49-F238E27FC236}">
                <a16:creationId xmlns:a16="http://schemas.microsoft.com/office/drawing/2014/main" id="{1D776C10-5693-F8DA-A201-4BDCAB0BF153}"/>
              </a:ext>
            </a:extLst>
          </p:cNvPr>
          <p:cNvSpPr>
            <a:spLocks noGrp="1"/>
          </p:cNvSpPr>
          <p:nvPr>
            <p:ph idx="1"/>
          </p:nvPr>
        </p:nvSpPr>
        <p:spPr>
          <a:xfrm>
            <a:off x="457200" y="981075"/>
            <a:ext cx="8229600" cy="5543550"/>
          </a:xfrm>
        </p:spPr>
        <p:txBody>
          <a:bodyPr>
            <a:normAutofit/>
          </a:bodyPr>
          <a:lstStyle/>
          <a:p>
            <a:pPr marL="609600" lvl="3" indent="-342900">
              <a:buFont typeface="Wingdings" panose="05000000000000000000" pitchFamily="2" charset="2"/>
              <a:buChar char="Ø"/>
              <a:defRPr/>
            </a:pPr>
            <a:r>
              <a:rPr lang="fr-FR" b="1" i="1" dirty="0">
                <a:solidFill>
                  <a:schemeClr val="accent1"/>
                </a:solidFill>
              </a:rPr>
              <a:t>Principe : dispense de titre de séjour</a:t>
            </a:r>
          </a:p>
          <a:p>
            <a:pPr marL="266700" lvl="3" indent="0">
              <a:buFont typeface="Arial" panose="020B0604020202020204" pitchFamily="34" charset="0"/>
              <a:buNone/>
              <a:defRPr/>
            </a:pPr>
            <a:r>
              <a:rPr lang="fr-FR" dirty="0"/>
              <a:t>Un mineur étranger n'a pas l'obligation de posséder un titre de séjour et ne saurait être regardé comme étant, de ce fait, en situation irrégulière. </a:t>
            </a:r>
          </a:p>
          <a:p>
            <a:pPr marL="266700" lvl="3" indent="0">
              <a:buFont typeface="Arial" panose="020B0604020202020204" pitchFamily="34" charset="0"/>
              <a:buNone/>
              <a:defRPr/>
            </a:pPr>
            <a:endParaRPr lang="fr-FR" dirty="0"/>
          </a:p>
          <a:p>
            <a:pPr marL="609600" lvl="3" indent="-342900">
              <a:buFont typeface="Wingdings" panose="05000000000000000000" pitchFamily="2" charset="2"/>
              <a:buChar char="Ø"/>
              <a:defRPr/>
            </a:pPr>
            <a:r>
              <a:rPr lang="fr-FR" b="1" i="1" dirty="0">
                <a:solidFill>
                  <a:schemeClr val="accent1"/>
                </a:solidFill>
              </a:rPr>
              <a:t>Exception : carte de séjour temporaire de plein droit</a:t>
            </a:r>
          </a:p>
          <a:p>
            <a:pPr marL="266700" lvl="3" indent="0">
              <a:buFont typeface="Arial" panose="020B0604020202020204" pitchFamily="34" charset="0"/>
              <a:buNone/>
              <a:defRPr/>
            </a:pPr>
            <a:r>
              <a:rPr lang="fr-FR" dirty="0"/>
              <a:t>Article L 421-35 anc. 311-3 du CESEDA</a:t>
            </a:r>
          </a:p>
          <a:p>
            <a:pPr marL="266700" lvl="3" indent="0">
              <a:buFont typeface="Arial" panose="020B0604020202020204" pitchFamily="34" charset="0"/>
              <a:buNone/>
              <a:defRPr/>
            </a:pPr>
            <a:r>
              <a:rPr lang="fr-FR" dirty="0"/>
              <a:t>Les étrangers âgés de seize à dix-huit ans qui déclarent vouloir exercer une activité professionnelle reçoivent, de plein droit, une carte de séjour temporaire s'ils remplissent les conditions posées pour obtenir un titre de </a:t>
            </a:r>
            <a:r>
              <a:rPr lang="fr-FR" dirty="0" err="1"/>
              <a:t>séjoru</a:t>
            </a:r>
            <a:r>
              <a:rPr lang="fr-FR" dirty="0"/>
              <a:t> de plein droit à la leur majorité</a:t>
            </a:r>
          </a:p>
          <a:p>
            <a:pPr marL="266700" lvl="3" indent="0">
              <a:buFont typeface="Arial" panose="020B0604020202020204" pitchFamily="34" charset="0"/>
              <a:buNone/>
              <a:defRPr/>
            </a:pPr>
            <a:endParaRPr lang="fr-FR" dirty="0"/>
          </a:p>
          <a:p>
            <a:pPr marL="609600" lvl="3" indent="-342900">
              <a:buFont typeface="Wingdings" panose="05000000000000000000" pitchFamily="2" charset="2"/>
              <a:buChar char="Ø"/>
              <a:defRPr/>
            </a:pPr>
            <a:r>
              <a:rPr lang="fr-FR" sz="2100" b="1" i="1" dirty="0">
                <a:solidFill>
                  <a:schemeClr val="accent1"/>
                </a:solidFill>
              </a:rPr>
              <a:t>Carte de séjour temporaire laissé à l'appréciation de l'autorité administrative</a:t>
            </a:r>
          </a:p>
          <a:p>
            <a:pPr marL="266700" lvl="3" indent="0">
              <a:buFont typeface="Arial" panose="020B0604020202020204" pitchFamily="34" charset="0"/>
              <a:buNone/>
              <a:defRPr/>
            </a:pPr>
            <a:r>
              <a:rPr lang="fr-FR" dirty="0"/>
              <a:t>Dans les autres cas, comme le rappelle le Conseil d'État, l'autorité administrative dispose d'un pouvoir discrétionnaire dans la mise en </a:t>
            </a:r>
            <a:r>
              <a:rPr lang="fr-FR" dirty="0" err="1"/>
              <a:t>oeuvre</a:t>
            </a:r>
            <a:r>
              <a:rPr lang="fr-FR" dirty="0"/>
              <a:t> de son pouvoir de régularisation, sous le contrôle du juge.</a:t>
            </a:r>
          </a:p>
          <a:p>
            <a:pPr marL="266700" lvl="3" indent="0">
              <a:buFont typeface="Arial" panose="020B0604020202020204" pitchFamily="34" charset="0"/>
              <a:buNone/>
              <a:defRPr/>
            </a:pPr>
            <a:r>
              <a:rPr lang="fr-FR" dirty="0"/>
              <a:t>Ce pouvoir s'exerce, </a:t>
            </a:r>
            <a:r>
              <a:rPr lang="fr-FR" i="1" dirty="0"/>
              <a:t>a fortiori</a:t>
            </a:r>
            <a:r>
              <a:rPr lang="fr-FR" dirty="0"/>
              <a:t>, à l'égard des mineurs, notamment lorsque la prise en charge par l'Ase est postérieure à l'âge de seize ans.</a:t>
            </a:r>
            <a:br>
              <a:rPr lang="fr-FR" dirty="0"/>
            </a:br>
            <a:br>
              <a:rPr lang="fr-FR" dirty="0"/>
            </a:b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76EC7E-53F7-1F8D-70D7-2CDB4889BA54}"/>
              </a:ext>
            </a:extLst>
          </p:cNvPr>
          <p:cNvSpPr>
            <a:spLocks noGrp="1"/>
          </p:cNvSpPr>
          <p:nvPr>
            <p:ph idx="1"/>
          </p:nvPr>
        </p:nvSpPr>
        <p:spPr>
          <a:xfrm>
            <a:off x="457200" y="404813"/>
            <a:ext cx="8229600" cy="6192837"/>
          </a:xfrm>
        </p:spPr>
        <p:txBody>
          <a:bodyPr>
            <a:normAutofit fontScale="25000" lnSpcReduction="20000"/>
          </a:bodyPr>
          <a:lstStyle/>
          <a:p>
            <a:pPr marL="342900" lvl="3" indent="-342900">
              <a:buFont typeface="Arial" panose="020B0604020202020204" pitchFamily="34" charset="0"/>
              <a:buNone/>
              <a:defRPr/>
            </a:pPr>
            <a:r>
              <a:rPr lang="fr-FR" sz="10000" b="1" cap="small" dirty="0"/>
              <a:t>2. Autorisation provisoire de travail</a:t>
            </a:r>
          </a:p>
          <a:p>
            <a:pPr marL="342900" lvl="3" indent="-342900">
              <a:buFont typeface="Arial" panose="020B0604020202020204" pitchFamily="34" charset="0"/>
              <a:buNone/>
              <a:defRPr/>
            </a:pPr>
            <a:endParaRPr lang="fr-FR" sz="2500" b="1" cap="small" dirty="0"/>
          </a:p>
          <a:p>
            <a:pPr marL="4763" indent="0" algn="just">
              <a:buFont typeface="Arial" panose="020B0604020202020204" pitchFamily="34" charset="0"/>
              <a:buNone/>
              <a:defRPr/>
            </a:pPr>
            <a:r>
              <a:rPr lang="fr-FR" sz="7200" dirty="0">
                <a:latin typeface="Bell MT" panose="02020503060305020303" pitchFamily="18" charset="0"/>
              </a:rPr>
              <a:t>Depuis l'entrée en vigueur de la loi du 10 septembre 2018, </a:t>
            </a:r>
            <a:r>
              <a:rPr lang="fr-FR" sz="7200" b="1" dirty="0">
                <a:latin typeface="Bell MT" panose="02020503060305020303" pitchFamily="18" charset="0"/>
              </a:rPr>
              <a:t>l'autorisation de travail est de plein droit dès lors que </a:t>
            </a:r>
            <a:r>
              <a:rPr lang="fr-FR" sz="7200" b="1" u="sng" dirty="0">
                <a:latin typeface="Bell MT" panose="02020503060305020303" pitchFamily="18" charset="0"/>
              </a:rPr>
              <a:t>le mineur </a:t>
            </a:r>
            <a:r>
              <a:rPr lang="fr-FR" sz="7200" b="1" dirty="0">
                <a:latin typeface="Bell MT" panose="02020503060305020303" pitchFamily="18" charset="0"/>
              </a:rPr>
              <a:t>présente un contrat d'apprentissage ou un contrat de professionnalisation. </a:t>
            </a:r>
            <a:endParaRPr lang="fr-FR" sz="7200" dirty="0">
              <a:latin typeface="Bell MT" panose="02020503060305020303" pitchFamily="18" charset="0"/>
            </a:endParaRPr>
          </a:p>
          <a:p>
            <a:pPr marL="4763" indent="0" algn="just">
              <a:buFont typeface="Arial" panose="020B0604020202020204" pitchFamily="34" charset="0"/>
              <a:buNone/>
              <a:defRPr/>
            </a:pPr>
            <a:r>
              <a:rPr lang="fr-FR" sz="7200" dirty="0">
                <a:latin typeface="Bell MT" panose="02020503060305020303" pitchFamily="18" charset="0"/>
              </a:rPr>
              <a:t> </a:t>
            </a:r>
          </a:p>
          <a:p>
            <a:pPr marL="4763" indent="0" algn="just">
              <a:buFont typeface="Arial" panose="020B0604020202020204" pitchFamily="34" charset="0"/>
              <a:buNone/>
              <a:defRPr/>
            </a:pPr>
            <a:r>
              <a:rPr lang="fr-FR" sz="7200" u="sng" dirty="0">
                <a:latin typeface="Bell MT" panose="02020503060305020303" pitchFamily="18" charset="0"/>
              </a:rPr>
              <a:t>Article L5221-5 du code du travail</a:t>
            </a:r>
            <a:r>
              <a:rPr lang="fr-FR" sz="7200" dirty="0">
                <a:latin typeface="Bell MT" panose="02020503060305020303" pitchFamily="18" charset="0"/>
              </a:rPr>
              <a:t> : </a:t>
            </a:r>
            <a:r>
              <a:rPr lang="fr-FR" sz="7200" i="1" dirty="0">
                <a:latin typeface="Bell MT" panose="02020503060305020303" pitchFamily="18" charset="0"/>
              </a:rPr>
              <a:t>« L'autorisation de travail est accordée de droit à l'étranger autorisé à séjourner en France pour la conclusion d'un contrat d'apprentissage ou de professionnalisation à durée déterminée. Cette autorisation est accordée de droit aux mineurs isolés étrangers pris en charge par l'aide sociale à l'enfance, sous réserve de la présentation d'un contrat d'apprentissage ou de professionnalisation</a:t>
            </a:r>
            <a:r>
              <a:rPr lang="fr-FR" sz="7200" dirty="0">
                <a:latin typeface="Bell MT" panose="02020503060305020303" pitchFamily="18" charset="0"/>
              </a:rPr>
              <a:t> ».</a:t>
            </a:r>
          </a:p>
          <a:p>
            <a:pPr marL="4763" indent="0" algn="just">
              <a:buFont typeface="Arial" panose="020B0604020202020204" pitchFamily="34" charset="0"/>
              <a:buNone/>
              <a:defRPr/>
            </a:pPr>
            <a:r>
              <a:rPr lang="fr-FR" sz="7200" dirty="0">
                <a:latin typeface="Bell MT" panose="02020503060305020303" pitchFamily="18" charset="0"/>
              </a:rPr>
              <a:t> </a:t>
            </a:r>
          </a:p>
          <a:p>
            <a:pPr marL="4763" indent="0" algn="just">
              <a:buFont typeface="Arial" panose="020B0604020202020204" pitchFamily="34" charset="0"/>
              <a:buNone/>
              <a:defRPr/>
            </a:pPr>
            <a:r>
              <a:rPr lang="fr-FR" sz="7200" u="sng" dirty="0">
                <a:latin typeface="Bell MT" panose="02020503060305020303" pitchFamily="18" charset="0"/>
              </a:rPr>
              <a:t>Article R 5221-22 du Code du travail </a:t>
            </a:r>
          </a:p>
          <a:p>
            <a:pPr marL="4763" indent="0" algn="just">
              <a:buFontTx/>
              <a:buChar char="-"/>
              <a:defRPr/>
            </a:pPr>
            <a:r>
              <a:rPr lang="fr-FR" sz="7200" i="1" dirty="0">
                <a:latin typeface="Bell MT" panose="02020503060305020303" pitchFamily="18" charset="0"/>
              </a:rPr>
              <a:t>Lorsque l'autorisation de travail est demandée en vue de la conclusion d'un contrat d'apprentissage ou d'un contrat de professionnalisation, la situation de l'emploi ne peut être opposée à la demande d'un étranger qui a été pris en charge par le service de l'aide sociale à l'enfance mentionné à l'article </a:t>
            </a:r>
            <a:r>
              <a:rPr lang="fr-FR" sz="7200" i="1" u="sng" dirty="0">
                <a:latin typeface="Bell MT" panose="02020503060305020303" pitchFamily="18" charset="0"/>
                <a:hlinkClick r:id="rId2"/>
              </a:rPr>
              <a:t>L. 221-1 du code de l'action sociale et des familles </a:t>
            </a:r>
            <a:r>
              <a:rPr lang="fr-FR" sz="7200" i="1" dirty="0">
                <a:latin typeface="Bell MT" panose="02020503060305020303" pitchFamily="18" charset="0"/>
              </a:rPr>
              <a:t>avant qu'il ait atteint l'âge de seize ans et qui l'est toujours au moment où il présente sa demande. </a:t>
            </a:r>
            <a:endParaRPr lang="fr-FR" sz="7200" dirty="0">
              <a:latin typeface="Bell MT" panose="02020503060305020303" pitchFamily="18" charset="0"/>
            </a:endParaRPr>
          </a:p>
          <a:p>
            <a:pPr marL="4763" indent="0" algn="just">
              <a:buFont typeface="Arial" panose="020B0604020202020204" pitchFamily="34" charset="0"/>
              <a:buNone/>
              <a:defRPr/>
            </a:pPr>
            <a:r>
              <a:rPr lang="fr-FR" sz="7200" i="1" dirty="0">
                <a:latin typeface="Bell MT" panose="02020503060305020303" pitchFamily="18" charset="0"/>
              </a:rPr>
              <a:t>La situation de l'emploi ne peut être opposée lorsque l'autorisation de travail est demandée par un étranger confié à l'aide sociale à l'enfance entre l'âge de seize ans et l'âge de dix-huit ans, dès lors qu'il satisfait les conditions fixées à l'article </a:t>
            </a:r>
            <a:r>
              <a:rPr lang="fr-FR" sz="7200" i="1" u="sng" dirty="0">
                <a:latin typeface="Bell MT" panose="02020503060305020303" pitchFamily="18" charset="0"/>
                <a:hlinkClick r:id="rId3"/>
              </a:rPr>
              <a:t>L. 313-15 </a:t>
            </a:r>
            <a:r>
              <a:rPr lang="fr-FR" sz="7200" i="1" dirty="0">
                <a:latin typeface="Bell MT" panose="02020503060305020303" pitchFamily="18" charset="0"/>
              </a:rPr>
              <a:t>du code de l'entrée et du séjour des étrangers et du droit d'asile pour obtenir la carte de séjour temporaire prévue au 1° de </a:t>
            </a:r>
            <a:r>
              <a:rPr lang="fr-FR" sz="7200" i="1" u="sng" dirty="0">
                <a:latin typeface="Bell MT" panose="02020503060305020303" pitchFamily="18" charset="0"/>
                <a:hlinkClick r:id="rId4"/>
              </a:rPr>
              <a:t>l'article L. 313-10</a:t>
            </a:r>
            <a:r>
              <a:rPr lang="fr-FR" sz="7200" i="1" dirty="0">
                <a:latin typeface="Bell MT" panose="02020503060305020303" pitchFamily="18" charset="0"/>
              </a:rPr>
              <a:t> du même code et portant la mention " salarié " ou la mention " travailleur temporaire ".</a:t>
            </a:r>
            <a:endParaRPr lang="fr-FR" sz="7200" dirty="0">
              <a:latin typeface="Bell MT" panose="02020503060305020303" pitchFamily="18" charset="0"/>
            </a:endParaRPr>
          </a:p>
          <a:p>
            <a:pPr marL="4763" indent="0">
              <a:buFont typeface="Arial" panose="020B0604020202020204" pitchFamily="34" charset="0"/>
              <a:buNone/>
              <a:defRPr/>
            </a:pPr>
            <a:endParaRPr lang="fr-FR" sz="6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FDF74E-501E-EF78-ACAC-26C8C3C51617}"/>
              </a:ext>
            </a:extLst>
          </p:cNvPr>
          <p:cNvSpPr>
            <a:spLocks noGrp="1"/>
          </p:cNvSpPr>
          <p:nvPr>
            <p:ph idx="1"/>
          </p:nvPr>
        </p:nvSpPr>
        <p:spPr>
          <a:xfrm>
            <a:off x="323850" y="476250"/>
            <a:ext cx="8229600" cy="4525963"/>
          </a:xfrm>
        </p:spPr>
        <p:txBody>
          <a:bodyPr/>
          <a:lstStyle/>
          <a:p>
            <a:pPr marL="0" indent="0" algn="ctr">
              <a:buFont typeface="Arial" panose="020B0604020202020204" pitchFamily="34" charset="0"/>
              <a:buNone/>
              <a:defRPr/>
            </a:pPr>
            <a:r>
              <a:rPr lang="fr-FR" b="1" dirty="0">
                <a:latin typeface="Times New Roman" panose="02020603050405020304" pitchFamily="18" charset="0"/>
                <a:cs typeface="Times New Roman" panose="02020603050405020304" pitchFamily="18" charset="0"/>
              </a:rPr>
              <a:t>Note ministère de l’intérieur 12 juillet 2021</a:t>
            </a:r>
            <a:endParaRPr lang="fr-FR" dirty="0"/>
          </a:p>
          <a:p>
            <a:pPr>
              <a:defRPr/>
            </a:pPr>
            <a:endParaRPr lang="fr-FR" dirty="0"/>
          </a:p>
        </p:txBody>
      </p:sp>
      <p:pic>
        <p:nvPicPr>
          <p:cNvPr id="26627" name="Picture 4">
            <a:extLst>
              <a:ext uri="{FF2B5EF4-FFF2-40B4-BE49-F238E27FC236}">
                <a16:creationId xmlns:a16="http://schemas.microsoft.com/office/drawing/2014/main" id="{412BEE31-C63A-F2B1-E1AB-9F4ED0EC6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773238"/>
            <a:ext cx="89852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a:extLst>
              <a:ext uri="{FF2B5EF4-FFF2-40B4-BE49-F238E27FC236}">
                <a16:creationId xmlns:a16="http://schemas.microsoft.com/office/drawing/2014/main" id="{91C681ED-F8C0-9E9C-AF69-06C4C4401861}"/>
              </a:ext>
            </a:extLst>
          </p:cNvPr>
          <p:cNvSpPr>
            <a:spLocks noGrp="1" noChangeArrowheads="1"/>
          </p:cNvSpPr>
          <p:nvPr>
            <p:ph idx="1"/>
          </p:nvPr>
        </p:nvSpPr>
        <p:spPr>
          <a:xfrm>
            <a:off x="628650" y="908050"/>
            <a:ext cx="7886700" cy="4351338"/>
          </a:xfrm>
        </p:spPr>
        <p:txBody>
          <a:bodyPr/>
          <a:lstStyle/>
          <a:p>
            <a:pPr marL="0" indent="0" algn="ctr">
              <a:buFont typeface="Arial" panose="020B0604020202020204" pitchFamily="34" charset="0"/>
              <a:buNone/>
            </a:pPr>
            <a:endParaRPr lang="fr-FR" altLang="fr-FR" sz="3800">
              <a:latin typeface="Bell MT" panose="02020503060305020303" pitchFamily="18" charset="0"/>
            </a:endParaRPr>
          </a:p>
          <a:p>
            <a:pPr marL="0" indent="0" algn="ctr">
              <a:buFont typeface="Arial" panose="020B0604020202020204" pitchFamily="34" charset="0"/>
              <a:buNone/>
            </a:pPr>
            <a:endParaRPr lang="fr-FR" altLang="fr-FR" sz="3800" b="1">
              <a:latin typeface="Bell MT" panose="02020503060305020303" pitchFamily="18" charset="0"/>
            </a:endParaRPr>
          </a:p>
          <a:p>
            <a:pPr marL="0" indent="0" algn="ctr">
              <a:buFont typeface="Arial" panose="020B0604020202020204" pitchFamily="34" charset="0"/>
              <a:buNone/>
            </a:pPr>
            <a:r>
              <a:rPr lang="fr-FR" altLang="fr-FR" sz="3800" b="1">
                <a:latin typeface="Bell MT" panose="02020503060305020303" pitchFamily="18" charset="0"/>
              </a:rPr>
              <a:t>III. La carte de séjour mention « salarié » ou « travailleur temporaire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1340-E020-EA8F-C24B-7F1610E21E08}"/>
              </a:ext>
            </a:extLst>
          </p:cNvPr>
          <p:cNvSpPr>
            <a:spLocks noGrp="1"/>
          </p:cNvSpPr>
          <p:nvPr>
            <p:ph type="title"/>
          </p:nvPr>
        </p:nvSpPr>
        <p:spPr>
          <a:xfrm>
            <a:off x="595313" y="692150"/>
            <a:ext cx="7886700" cy="993775"/>
          </a:xfrm>
        </p:spPr>
        <p:txBody>
          <a:bodyPr rtlCol="0">
            <a:noAutofit/>
          </a:bodyPr>
          <a:lstStyle/>
          <a:p>
            <a:pPr algn="ctr" eaLnBrk="1" fontAlgn="auto" hangingPunct="1">
              <a:spcAft>
                <a:spcPts val="0"/>
              </a:spcAft>
              <a:defRPr/>
            </a:pPr>
            <a:r>
              <a:rPr lang="fr-FR" sz="2625" b="1" dirty="0">
                <a:solidFill>
                  <a:srgbClr val="0070C0"/>
                </a:solidFill>
                <a:latin typeface="Bell MT" panose="02020503060305020303" pitchFamily="18" charset="0"/>
              </a:rPr>
              <a:t>Le principe :  </a:t>
            </a:r>
            <a:br>
              <a:rPr lang="fr-FR" sz="2625" b="1" dirty="0">
                <a:solidFill>
                  <a:srgbClr val="0070C0"/>
                </a:solidFill>
                <a:latin typeface="Bell MT" panose="02020503060305020303" pitchFamily="18" charset="0"/>
              </a:rPr>
            </a:br>
            <a:r>
              <a:rPr lang="fr-FR" sz="2625" b="1" dirty="0">
                <a:solidFill>
                  <a:srgbClr val="0070C0"/>
                </a:solidFill>
                <a:latin typeface="Bell MT" panose="02020503060305020303" pitchFamily="18" charset="0"/>
              </a:rPr>
              <a:t>Pour venir travailler en France, un étranger doit y être autorisé préalablement à son entrée sur le territoire</a:t>
            </a:r>
          </a:p>
        </p:txBody>
      </p:sp>
      <p:sp>
        <p:nvSpPr>
          <p:cNvPr id="3" name="Content Placeholder 2">
            <a:extLst>
              <a:ext uri="{FF2B5EF4-FFF2-40B4-BE49-F238E27FC236}">
                <a16:creationId xmlns:a16="http://schemas.microsoft.com/office/drawing/2014/main" id="{25F645F4-BAAA-5C70-0EA5-F9089C36446D}"/>
              </a:ext>
            </a:extLst>
          </p:cNvPr>
          <p:cNvSpPr>
            <a:spLocks noGrp="1"/>
          </p:cNvSpPr>
          <p:nvPr>
            <p:ph idx="1"/>
          </p:nvPr>
        </p:nvSpPr>
        <p:spPr>
          <a:xfrm>
            <a:off x="485775" y="2060575"/>
            <a:ext cx="8105775" cy="4248150"/>
          </a:xfrm>
          <a:ln w="19050"/>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fr-FR" dirty="0">
                <a:latin typeface="Bell MT" panose="02020503060305020303" pitchFamily="18" charset="0"/>
              </a:rPr>
              <a:t>Il existe deux  titres de séjours principaux pour les travailleurs salariés, prévu par l’article L 421-1 et L 421-2 du CESEDA : </a:t>
            </a:r>
          </a:p>
          <a:p>
            <a:pPr algn="just" eaLnBrk="1" fontAlgn="auto" hangingPunct="1">
              <a:spcAft>
                <a:spcPts val="0"/>
              </a:spcAft>
              <a:buFont typeface="Arial" panose="020B0604020202020204" pitchFamily="34" charset="0"/>
              <a:buNone/>
              <a:defRPr/>
            </a:pPr>
            <a:r>
              <a:rPr lang="fr-FR" dirty="0">
                <a:latin typeface="Bell MT" panose="02020503060305020303" pitchFamily="18" charset="0"/>
              </a:rPr>
              <a:t>	-  la carte de séjour temporaire « salarié » pour un CDI</a:t>
            </a:r>
          </a:p>
          <a:p>
            <a:pPr algn="just" eaLnBrk="1" fontAlgn="auto" hangingPunct="1">
              <a:spcAft>
                <a:spcPts val="0"/>
              </a:spcAft>
              <a:buFont typeface="Arial" panose="020B0604020202020204" pitchFamily="34" charset="0"/>
              <a:buNone/>
              <a:defRPr/>
            </a:pPr>
            <a:r>
              <a:rPr lang="fr-FR" dirty="0">
                <a:latin typeface="Bell MT" panose="02020503060305020303" pitchFamily="18" charset="0"/>
              </a:rPr>
              <a:t>	- la carte de séjour temporaire « travailleur temporaire » pour CDD ou détachement</a:t>
            </a:r>
          </a:p>
          <a:p>
            <a:pPr eaLnBrk="1" fontAlgn="auto" hangingPunct="1">
              <a:spcAft>
                <a:spcPts val="0"/>
              </a:spcAft>
              <a:buFont typeface="Arial" panose="020B0604020202020204" pitchFamily="34" charset="0"/>
              <a:buNone/>
              <a:defRPr/>
            </a:pPr>
            <a:endParaRPr lang="fr-FR" dirty="0"/>
          </a:p>
          <a:p>
            <a:pPr marL="0" indent="13097" algn="just" eaLnBrk="1" fontAlgn="auto" hangingPunct="1">
              <a:spcAft>
                <a:spcPts val="0"/>
              </a:spcAft>
              <a:buFont typeface="Arial" panose="020B0604020202020204" pitchFamily="34" charset="0"/>
              <a:buNone/>
              <a:defRPr/>
            </a:pPr>
            <a:r>
              <a:rPr lang="fr-FR" dirty="0">
                <a:latin typeface="Bell MT" panose="02020503060305020303" pitchFamily="18" charset="0"/>
              </a:rPr>
              <a:t>Ces deux titres de séjour sont soumis à la double condition : </a:t>
            </a:r>
          </a:p>
          <a:p>
            <a:pPr algn="just" eaLnBrk="1" fontAlgn="auto" hangingPunct="1">
              <a:spcAft>
                <a:spcPts val="0"/>
              </a:spcAft>
              <a:buFontTx/>
              <a:buChar char="-"/>
              <a:defRPr/>
            </a:pPr>
            <a:r>
              <a:rPr lang="fr-FR" dirty="0">
                <a:latin typeface="Bell MT" panose="02020503060305020303" pitchFamily="18" charset="0"/>
              </a:rPr>
              <a:t>de </a:t>
            </a:r>
            <a:r>
              <a:rPr lang="fr-FR" b="1" dirty="0">
                <a:latin typeface="Bell MT" panose="02020503060305020303" pitchFamily="18" charset="0"/>
              </a:rPr>
              <a:t>détention d’un visa de long séjour</a:t>
            </a:r>
            <a:r>
              <a:rPr lang="fr-FR" dirty="0">
                <a:latin typeface="Bell MT" panose="02020503060305020303" pitchFamily="18" charset="0"/>
              </a:rPr>
              <a:t>, </a:t>
            </a:r>
          </a:p>
          <a:p>
            <a:pPr algn="just" eaLnBrk="1" fontAlgn="auto" hangingPunct="1">
              <a:spcAft>
                <a:spcPts val="0"/>
              </a:spcAft>
              <a:buFontTx/>
              <a:buChar char="-"/>
              <a:defRPr/>
            </a:pPr>
            <a:r>
              <a:rPr lang="fr-FR" dirty="0">
                <a:latin typeface="Bell MT" panose="02020503060305020303" pitchFamily="18" charset="0"/>
              </a:rPr>
              <a:t>D’obtention une autorisation de travail délivrée par la DREETS </a:t>
            </a:r>
          </a:p>
          <a:p>
            <a:pPr marL="0" indent="13097" algn="just" eaLnBrk="1" fontAlgn="auto" hangingPunct="1">
              <a:spcAft>
                <a:spcPts val="0"/>
              </a:spcAft>
              <a:buFont typeface="Arial" panose="020B0604020202020204" pitchFamily="34" charset="0"/>
              <a:buNone/>
              <a:defRPr/>
            </a:pPr>
            <a:endParaRPr lang="fr-FR" dirty="0">
              <a:latin typeface="Bell MT" panose="02020503060305020303" pitchFamily="18" charset="0"/>
            </a:endParaRPr>
          </a:p>
          <a:p>
            <a:pPr marL="0" indent="13097" algn="just" eaLnBrk="1" fontAlgn="auto" hangingPunct="1">
              <a:spcAft>
                <a:spcPts val="0"/>
              </a:spcAft>
              <a:buFont typeface="Arial" panose="020B0604020202020204" pitchFamily="34" charset="0"/>
              <a:buNone/>
              <a:defRPr/>
            </a:pPr>
            <a:r>
              <a:rPr lang="fr-FR" b="1" dirty="0">
                <a:solidFill>
                  <a:srgbClr val="FF0000"/>
                </a:solidFill>
                <a:latin typeface="Bell MT" panose="02020503060305020303" pitchFamily="18" charset="0"/>
              </a:rPr>
              <a:t>Un étranger, pour travailler en France doit donc en principe préalablement avant son entrée ne France demander la délivrance d’un visa de long séjour auprès de l’ambassade de France dans son pays d’origine. </a:t>
            </a:r>
          </a:p>
          <a:p>
            <a:pPr marL="0" indent="13097" algn="just" eaLnBrk="1" fontAlgn="auto" hangingPunct="1">
              <a:spcAft>
                <a:spcPts val="0"/>
              </a:spcAft>
              <a:buFont typeface="Arial" panose="020B0604020202020204" pitchFamily="34" charset="0"/>
              <a:buNone/>
              <a:defRPr/>
            </a:pPr>
            <a:endParaRPr lang="fr-FR" dirty="0">
              <a:latin typeface="Bell MT" panose="02020503060305020303" pitchFamily="18" charset="0"/>
            </a:endParaRPr>
          </a:p>
          <a:p>
            <a:pPr marL="0" indent="13097" algn="just" eaLnBrk="1" fontAlgn="auto" hangingPunct="1">
              <a:spcAft>
                <a:spcPts val="0"/>
              </a:spcAft>
              <a:buFont typeface="Arial" panose="020B0604020202020204" pitchFamily="34" charset="0"/>
              <a:buNone/>
              <a:defRPr/>
            </a:pPr>
            <a:r>
              <a:rPr lang="fr-FR" sz="2175" dirty="0">
                <a:latin typeface="Bell MT" panose="02020503060305020303" pitchFamily="18" charset="0"/>
              </a:rPr>
              <a:t>ATTENTION les titres de séjour mention « salarié » et travailleur temporaire limitent l’autorisation de travail </a:t>
            </a:r>
            <a:r>
              <a:rPr lang="fr-FR" sz="2175" b="1" dirty="0">
                <a:latin typeface="Bell MT" panose="02020503060305020303" pitchFamily="18" charset="0"/>
              </a:rPr>
              <a:t>à un employeur en particulier. </a:t>
            </a:r>
          </a:p>
          <a:p>
            <a:pPr marL="0" indent="13097" algn="just" eaLnBrk="1" fontAlgn="auto" hangingPunct="1">
              <a:spcAft>
                <a:spcPts val="0"/>
              </a:spcAft>
              <a:buFont typeface="Arial" panose="020B0604020202020204" pitchFamily="34" charset="0"/>
              <a:buNone/>
              <a:defRPr/>
            </a:pPr>
            <a:endParaRPr lang="fr-FR" sz="2175" dirty="0">
              <a:latin typeface="Bell MT" panose="02020503060305020303" pitchFamily="18" charset="0"/>
            </a:endParaRPr>
          </a:p>
          <a:p>
            <a:pPr marL="0" indent="13097" algn="just" eaLnBrk="1" fontAlgn="auto" hangingPunct="1">
              <a:spcAft>
                <a:spcPts val="0"/>
              </a:spcAft>
              <a:buFont typeface="Arial" panose="020B0604020202020204" pitchFamily="34" charset="0"/>
              <a:buNone/>
              <a:defRPr/>
            </a:pPr>
            <a:r>
              <a:rPr lang="fr-FR" sz="2175" dirty="0">
                <a:latin typeface="Bell MT" panose="02020503060305020303" pitchFamily="18" charset="0"/>
              </a:rPr>
              <a:t>Concernant la carte « salarié », lors du 2ème renouvellement, possibilité d’exercer toute activité professionnelle salariée. </a:t>
            </a:r>
            <a:endParaRPr lang="fr-FR" dirty="0">
              <a:latin typeface="Bell MT" panose="02020503060305020303" pitchFamily="18" charset="0"/>
            </a:endParaRPr>
          </a:p>
          <a:p>
            <a:pPr eaLnBrk="1" fontAlgn="auto" hangingPunct="1">
              <a:spcAft>
                <a:spcPts val="0"/>
              </a:spcAft>
              <a:defRPr/>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83939A6-01E8-844F-F240-83ED8EE9798C}"/>
              </a:ext>
            </a:extLst>
          </p:cNvPr>
          <p:cNvSpPr>
            <a:spLocks noGrp="1" noChangeArrowheads="1"/>
          </p:cNvSpPr>
          <p:nvPr>
            <p:ph type="title"/>
          </p:nvPr>
        </p:nvSpPr>
        <p:spPr>
          <a:xfrm>
            <a:off x="5962650" y="1336675"/>
            <a:ext cx="2701925" cy="2846388"/>
          </a:xfrm>
        </p:spPr>
        <p:txBody>
          <a:bodyPr lIns="68580" tIns="34290" rIns="68580" bIns="34290" anchor="b"/>
          <a:lstStyle/>
          <a:p>
            <a:pPr eaLnBrk="1" hangingPunct="1"/>
            <a:r>
              <a:rPr lang="en-US" altLang="fr-FR" sz="3600" b="1">
                <a:latin typeface="Bell MT" panose="02020503060305020303" pitchFamily="18" charset="0"/>
              </a:rPr>
              <a:t>Quelques chiffres…</a:t>
            </a:r>
          </a:p>
        </p:txBody>
      </p:sp>
      <p:sp>
        <p:nvSpPr>
          <p:cNvPr id="15" name="Rectangle 14" descr="&quot;&quot;">
            <a:extLst>
              <a:ext uri="{FF2B5EF4-FFF2-40B4-BE49-F238E27FC236}">
                <a16:creationId xmlns:a16="http://schemas.microsoft.com/office/drawing/2014/main" id="{FA55D795-61A6-88EA-CFE1-4BF64955972B}"/>
              </a:ext>
            </a:extLst>
          </p:cNvPr>
          <p:cNvSpPr>
            <a:spLocks noGrp="1" noRot="1" noChangeAspect="1" noMove="1" noResize="1" noEditPoints="1" noAdjustHandles="1" noChangeArrowheads="1" noChangeShapeType="1" noTextEdit="1"/>
          </p:cNvSpPr>
          <p:nvPr/>
        </p:nvSpPr>
        <p:spPr>
          <a:xfrm>
            <a:off x="0" y="857250"/>
            <a:ext cx="5675313"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7" name="Rounded Rectangle 28" descr="&quot;&quot;">
            <a:extLst>
              <a:ext uri="{FF2B5EF4-FFF2-40B4-BE49-F238E27FC236}">
                <a16:creationId xmlns:a16="http://schemas.microsoft.com/office/drawing/2014/main" id="{E7BA0B37-FF56-CFB3-1FEC-FD6A7D195EAF}"/>
              </a:ext>
            </a:extLst>
          </p:cNvPr>
          <p:cNvSpPr>
            <a:spLocks noGrp="1" noRot="1" noChangeAspect="1" noMove="1" noResize="1" noEditPoints="1" noAdjustHandles="1" noChangeArrowheads="1" noChangeShapeType="1" noTextEdit="1"/>
          </p:cNvSpPr>
          <p:nvPr/>
        </p:nvSpPr>
        <p:spPr>
          <a:xfrm>
            <a:off x="487363" y="1336675"/>
            <a:ext cx="4699000" cy="41846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pic>
        <p:nvPicPr>
          <p:cNvPr id="9221" name="Image 2">
            <a:extLst>
              <a:ext uri="{FF2B5EF4-FFF2-40B4-BE49-F238E27FC236}">
                <a16:creationId xmlns:a16="http://schemas.microsoft.com/office/drawing/2014/main" id="{3D2CA753-B263-C811-4D74-8D0CCA88C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70" b="2"/>
          <a:stretch>
            <a:fillRect/>
          </a:stretch>
        </p:blipFill>
        <p:spPr bwMode="auto">
          <a:xfrm>
            <a:off x="611188" y="1460500"/>
            <a:ext cx="44513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Footer PlaceHolder 3">
            <a:extLst>
              <a:ext uri="{FF2B5EF4-FFF2-40B4-BE49-F238E27FC236}">
                <a16:creationId xmlns:a16="http://schemas.microsoft.com/office/drawing/2014/main" id="{7A7E91B5-70F5-AA6F-9A3F-D712C53BFB65}"/>
              </a:ext>
            </a:extLst>
          </p:cNvPr>
          <p:cNvSpPr>
            <a:spLocks noGrp="1" noChangeArrowheads="1"/>
          </p:cNvSpPr>
          <p:nvPr>
            <p:ph type="ftr" sz="quarter" idx="11"/>
          </p:nvPr>
        </p:nvSpPr>
        <p:spPr bwMode="auto">
          <a:xfrm>
            <a:off x="484188" y="5624513"/>
            <a:ext cx="4700587"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l" eaLnBrk="1" hangingPunct="1">
              <a:lnSpc>
                <a:spcPct val="100000"/>
              </a:lnSpc>
              <a:spcBef>
                <a:spcPct val="0"/>
              </a:spcBef>
              <a:buFontTx/>
              <a:buNone/>
            </a:pPr>
            <a:endParaRPr lang="en-US" altLang="fr-FR" sz="900">
              <a:solidFill>
                <a:srgbClr val="59595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a:extLst>
              <a:ext uri="{FF2B5EF4-FFF2-40B4-BE49-F238E27FC236}">
                <a16:creationId xmlns:a16="http://schemas.microsoft.com/office/drawing/2014/main" id="{C31DE4DA-8E62-D661-E3C4-DBD27FE9FF37}"/>
              </a:ext>
            </a:extLst>
          </p:cNvPr>
          <p:cNvSpPr>
            <a:spLocks noGrp="1" noChangeArrowheads="1"/>
          </p:cNvSpPr>
          <p:nvPr>
            <p:ph idx="1"/>
          </p:nvPr>
        </p:nvSpPr>
        <p:spPr>
          <a:xfrm>
            <a:off x="628650" y="908050"/>
            <a:ext cx="7886700" cy="4351338"/>
          </a:xfrm>
        </p:spPr>
        <p:txBody>
          <a:bodyPr/>
          <a:lstStyle/>
          <a:p>
            <a:pPr marL="0" indent="0" algn="ctr">
              <a:buFont typeface="Arial" panose="020B0604020202020204" pitchFamily="34" charset="0"/>
              <a:buNone/>
            </a:pPr>
            <a:endParaRPr lang="fr-FR" altLang="fr-FR" sz="3800">
              <a:latin typeface="Bell MT" panose="02020503060305020303" pitchFamily="18" charset="0"/>
            </a:endParaRPr>
          </a:p>
          <a:p>
            <a:pPr marL="0" indent="0" algn="ctr">
              <a:buFont typeface="Arial" panose="020B0604020202020204" pitchFamily="34" charset="0"/>
              <a:buNone/>
            </a:pPr>
            <a:endParaRPr lang="fr-FR" altLang="fr-FR" sz="3800" b="1">
              <a:latin typeface="Bell MT" panose="02020503060305020303" pitchFamily="18" charset="0"/>
            </a:endParaRPr>
          </a:p>
          <a:p>
            <a:pPr marL="0" indent="0" algn="ctr">
              <a:buFont typeface="Arial" panose="020B0604020202020204" pitchFamily="34" charset="0"/>
              <a:buNone/>
            </a:pPr>
            <a:endParaRPr lang="fr-FR" altLang="fr-FR" sz="3800" b="1">
              <a:latin typeface="Bell MT" panose="02020503060305020303" pitchFamily="18" charset="0"/>
            </a:endParaRPr>
          </a:p>
          <a:p>
            <a:pPr marL="0" indent="0" algn="ctr">
              <a:buFont typeface="Arial" panose="020B0604020202020204" pitchFamily="34" charset="0"/>
              <a:buNone/>
            </a:pPr>
            <a:r>
              <a:rPr lang="fr-FR" altLang="fr-FR" sz="3800" b="1">
                <a:latin typeface="Bell MT" panose="02020503060305020303" pitchFamily="18" charset="0"/>
              </a:rPr>
              <a:t>IV. Les autorisations de travail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2">
            <a:extLst>
              <a:ext uri="{FF2B5EF4-FFF2-40B4-BE49-F238E27FC236}">
                <a16:creationId xmlns:a16="http://schemas.microsoft.com/office/drawing/2014/main" id="{0B436B5C-CB4A-353D-6D74-B37051D38CF2}"/>
              </a:ext>
            </a:extLst>
          </p:cNvPr>
          <p:cNvSpPr>
            <a:spLocks noGrp="1" noChangeArrowheads="1"/>
          </p:cNvSpPr>
          <p:nvPr>
            <p:ph idx="1"/>
          </p:nvPr>
        </p:nvSpPr>
        <p:spPr>
          <a:xfrm>
            <a:off x="628650" y="333375"/>
            <a:ext cx="7886700" cy="5156200"/>
          </a:xfrm>
        </p:spPr>
        <p:txBody>
          <a:bodyPr/>
          <a:lstStyle/>
          <a:p>
            <a:pPr marL="0" indent="0" algn="ctr">
              <a:buFont typeface="Arial" panose="020B0604020202020204" pitchFamily="34" charset="0"/>
              <a:buNone/>
            </a:pPr>
            <a:r>
              <a:rPr lang="fr-FR" altLang="fr-FR" b="1">
                <a:latin typeface="Bell MT" panose="02020503060305020303" pitchFamily="18" charset="0"/>
              </a:rPr>
              <a:t>CONDITIONS POUR POUVOIR OBTENIR</a:t>
            </a:r>
          </a:p>
          <a:p>
            <a:pPr marL="0" indent="0" algn="ctr">
              <a:buFont typeface="Arial" panose="020B0604020202020204" pitchFamily="34" charset="0"/>
              <a:buNone/>
            </a:pPr>
            <a:r>
              <a:rPr lang="fr-FR" altLang="fr-FR" b="1">
                <a:latin typeface="Bell MT" panose="02020503060305020303" pitchFamily="18" charset="0"/>
              </a:rPr>
              <a:t>UNE AUTORISATION DE TRAVAIL</a:t>
            </a:r>
          </a:p>
          <a:p>
            <a:pPr marL="0" indent="0" algn="ctr">
              <a:buFont typeface="Arial" panose="020B0604020202020204" pitchFamily="34" charset="0"/>
              <a:buNone/>
            </a:pPr>
            <a:endParaRPr lang="fr-FR" altLang="fr-FR" b="1">
              <a:latin typeface="Bell MT" panose="02020503060305020303" pitchFamily="18" charset="0"/>
            </a:endParaRPr>
          </a:p>
          <a:p>
            <a:pPr marL="0" indent="0" algn="just">
              <a:buFont typeface="Arial" panose="020B0604020202020204" pitchFamily="34" charset="0"/>
              <a:buNone/>
            </a:pPr>
            <a:endParaRPr lang="fr-FR" altLang="fr-FR" b="1">
              <a:latin typeface="Hero New"/>
            </a:endParaRPr>
          </a:p>
        </p:txBody>
      </p:sp>
      <p:sp>
        <p:nvSpPr>
          <p:cNvPr id="3" name="ZoneTexte 2">
            <a:extLst>
              <a:ext uri="{FF2B5EF4-FFF2-40B4-BE49-F238E27FC236}">
                <a16:creationId xmlns:a16="http://schemas.microsoft.com/office/drawing/2014/main" id="{C0D4ADE6-5F24-915C-2B9C-45C3008B8BB3}"/>
              </a:ext>
            </a:extLst>
          </p:cNvPr>
          <p:cNvSpPr txBox="1"/>
          <p:nvPr/>
        </p:nvSpPr>
        <p:spPr>
          <a:xfrm>
            <a:off x="344488" y="1368425"/>
            <a:ext cx="8783637" cy="5632450"/>
          </a:xfrm>
          <a:prstGeom prst="rect">
            <a:avLst/>
          </a:prstGeom>
          <a:noFill/>
        </p:spPr>
        <p:txBody>
          <a:bodyPr>
            <a:spAutoFit/>
          </a:bodyPr>
          <a:lstStyle/>
          <a:p>
            <a:pPr>
              <a:defRPr/>
            </a:pPr>
            <a:r>
              <a:rPr lang="fr-FR" dirty="0">
                <a:latin typeface="Bell MT" panose="02020503060305020303" pitchFamily="18" charset="0"/>
              </a:rPr>
              <a:t>Articles R. 5221-20 et R. 5221-20-1 du code du travail</a:t>
            </a:r>
          </a:p>
          <a:p>
            <a:pPr>
              <a:defRPr/>
            </a:pPr>
            <a:r>
              <a:rPr lang="fr-FR" dirty="0">
                <a:latin typeface="Bell MT" panose="02020503060305020303" pitchFamily="18" charset="0"/>
              </a:rPr>
              <a:t>Arrêté du 3 janvier 2025 fixant la liste des pièces à fournir à l’appui d’une demande d’autorisation de travail </a:t>
            </a:r>
          </a:p>
          <a:p>
            <a:pPr>
              <a:defRPr/>
            </a:pPr>
            <a:r>
              <a:rPr lang="fr-FR" dirty="0">
                <a:latin typeface="Bell MT" panose="02020503060305020303" pitchFamily="18" charset="0"/>
              </a:rPr>
              <a:t>Arrêté du 21 mai 2025 fixant la liste des métiers dits en tension</a:t>
            </a:r>
          </a:p>
          <a:p>
            <a:pPr>
              <a:defRPr/>
            </a:pPr>
            <a:endParaRPr lang="fr-FR" dirty="0">
              <a:latin typeface="Bell MT" panose="02020503060305020303" pitchFamily="18" charset="0"/>
            </a:endParaRPr>
          </a:p>
          <a:p>
            <a:pPr>
              <a:defRPr/>
            </a:pPr>
            <a:r>
              <a:rPr lang="fr-FR" dirty="0">
                <a:latin typeface="Bell MT" panose="02020503060305020303" pitchFamily="18" charset="0"/>
              </a:rPr>
              <a:t>Critères de délivrance des autorisations de travail  : </a:t>
            </a:r>
          </a:p>
          <a:p>
            <a:pPr>
              <a:defRPr/>
            </a:pPr>
            <a:endParaRPr lang="fr-FR" dirty="0">
              <a:latin typeface="Bell MT" panose="02020503060305020303" pitchFamily="18" charset="0"/>
            </a:endParaRPr>
          </a:p>
          <a:p>
            <a:pPr marL="342900" indent="-342900">
              <a:buFontTx/>
              <a:buAutoNum type="arabicPeriod"/>
              <a:defRPr/>
            </a:pPr>
            <a:r>
              <a:rPr lang="fr-FR" b="1" dirty="0">
                <a:latin typeface="Bell MT" panose="02020503060305020303" pitchFamily="18" charset="0"/>
              </a:rPr>
              <a:t>Opposabilité de la situation de l’emploi </a:t>
            </a:r>
            <a:r>
              <a:rPr lang="fr-FR" dirty="0">
                <a:latin typeface="Bell MT" panose="02020503060305020303" pitchFamily="18" charset="0"/>
              </a:rPr>
              <a:t>( sauf métiers en tension et accords bilatéraux)</a:t>
            </a:r>
          </a:p>
          <a:p>
            <a:pPr marL="342900" indent="-342900">
              <a:buFontTx/>
              <a:buAutoNum type="arabicPeriod"/>
              <a:defRPr/>
            </a:pPr>
            <a:endParaRPr lang="fr-FR" dirty="0">
              <a:latin typeface="Bell MT" panose="02020503060305020303" pitchFamily="18" charset="0"/>
            </a:endParaRPr>
          </a:p>
          <a:p>
            <a:pPr marL="342900" indent="-342900">
              <a:buFontTx/>
              <a:buAutoNum type="arabicPeriod"/>
              <a:defRPr/>
            </a:pPr>
            <a:r>
              <a:rPr lang="fr-FR" dirty="0">
                <a:latin typeface="Bell MT" panose="02020503060305020303" pitchFamily="18" charset="0"/>
              </a:rPr>
              <a:t>Le </a:t>
            </a:r>
            <a:r>
              <a:rPr lang="fr-FR" b="1" dirty="0">
                <a:latin typeface="Bell MT" panose="02020503060305020303" pitchFamily="18" charset="0"/>
              </a:rPr>
              <a:t>respect de la législation sur le droit du travail par l’employeur</a:t>
            </a:r>
          </a:p>
          <a:p>
            <a:pPr>
              <a:defRPr/>
            </a:pPr>
            <a:endParaRPr lang="fr-FR" dirty="0">
              <a:latin typeface="Bell MT" panose="02020503060305020303" pitchFamily="18" charset="0"/>
            </a:endParaRPr>
          </a:p>
          <a:p>
            <a:pPr>
              <a:defRPr/>
            </a:pPr>
            <a:r>
              <a:rPr lang="fr-FR" dirty="0">
                <a:latin typeface="Bell MT" panose="02020503060305020303" pitchFamily="18" charset="0"/>
              </a:rPr>
              <a:t>3. </a:t>
            </a:r>
            <a:r>
              <a:rPr lang="fr-FR" b="1" dirty="0">
                <a:latin typeface="Bell MT" panose="02020503060305020303" pitchFamily="18" charset="0"/>
              </a:rPr>
              <a:t>Le respect des minima salariaux</a:t>
            </a:r>
          </a:p>
          <a:p>
            <a:pPr>
              <a:defRPr/>
            </a:pPr>
            <a:r>
              <a:rPr lang="fr-FR" dirty="0">
                <a:latin typeface="Bell MT" panose="02020503060305020303" pitchFamily="18" charset="0"/>
              </a:rPr>
              <a:t>Le taux horaire sera vérifié, ainsi que la durée minimale fixée par les conventions collectives en matière de temps partiel (en principe, cette durée minimale est de 24 heures par semaine).</a:t>
            </a:r>
          </a:p>
          <a:p>
            <a:pPr>
              <a:defRPr/>
            </a:pPr>
            <a:endParaRPr lang="fr-FR" dirty="0">
              <a:latin typeface="Bell MT" panose="02020503060305020303" pitchFamily="18" charset="0"/>
            </a:endParaRPr>
          </a:p>
          <a:p>
            <a:pPr>
              <a:defRPr/>
            </a:pPr>
            <a:r>
              <a:rPr lang="fr-FR" dirty="0">
                <a:latin typeface="Bell MT" panose="02020503060305020303" pitchFamily="18" charset="0"/>
              </a:rPr>
              <a:t>Ajout réforme de 2024 article R. 5221-20-1 code du travail : </a:t>
            </a:r>
          </a:p>
          <a:p>
            <a:pPr>
              <a:defRPr/>
            </a:pPr>
            <a:r>
              <a:rPr lang="fr-FR" dirty="0">
                <a:latin typeface="Bell MT" panose="02020503060305020303" pitchFamily="18" charset="0"/>
              </a:rPr>
              <a:t>«  L’ autorisation de travail peut être refusée lorsque le projet de recrutement est manifestement disproportionné au regard de l'activité économique de l'employeur, du donneur d'ordre, de l'entreprise utilisatrice ou de l'entreprise accueil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AB9E-6DF7-C3BE-7AAB-41F01F4C1DDE}"/>
              </a:ext>
            </a:extLst>
          </p:cNvPr>
          <p:cNvSpPr>
            <a:spLocks noGrp="1"/>
          </p:cNvSpPr>
          <p:nvPr>
            <p:ph type="title"/>
          </p:nvPr>
        </p:nvSpPr>
        <p:spPr>
          <a:xfrm>
            <a:off x="250825" y="765175"/>
            <a:ext cx="8642350" cy="993775"/>
          </a:xfrm>
        </p:spPr>
        <p:txBody>
          <a:bodyPr rtlCol="0">
            <a:noAutofit/>
          </a:bodyPr>
          <a:lstStyle/>
          <a:p>
            <a:pPr algn="ctr">
              <a:lnSpc>
                <a:spcPct val="100000"/>
              </a:lnSpc>
              <a:defRPr/>
            </a:pPr>
            <a:r>
              <a:rPr lang="fr-FR" sz="2625" b="1" dirty="0">
                <a:solidFill>
                  <a:srgbClr val="0070C0"/>
                </a:solidFill>
                <a:latin typeface="Bell MT" panose="02020503060305020303" pitchFamily="18" charset="0"/>
              </a:rPr>
              <a:t>Pour les étrangers soumis à autorisation de travail</a:t>
            </a:r>
            <a:br>
              <a:rPr lang="fr-FR" sz="2625" b="1" dirty="0">
                <a:solidFill>
                  <a:srgbClr val="0070C0"/>
                </a:solidFill>
                <a:latin typeface="Bell MT" panose="02020503060305020303" pitchFamily="18" charset="0"/>
              </a:rPr>
            </a:br>
            <a:r>
              <a:rPr lang="fr-FR" sz="2625" b="1" dirty="0">
                <a:solidFill>
                  <a:srgbClr val="0070C0"/>
                </a:solidFill>
                <a:latin typeface="Bell MT" panose="02020503060305020303" pitchFamily="18" charset="0"/>
              </a:rPr>
              <a:t>Le principe est l’opposabilité de la situation de l’emploi</a:t>
            </a:r>
          </a:p>
        </p:txBody>
      </p:sp>
      <p:sp>
        <p:nvSpPr>
          <p:cNvPr id="31747" name="Content Placeholder 4">
            <a:extLst>
              <a:ext uri="{FF2B5EF4-FFF2-40B4-BE49-F238E27FC236}">
                <a16:creationId xmlns:a16="http://schemas.microsoft.com/office/drawing/2014/main" id="{9B9C3E0B-828D-C142-3CBC-F5AABCBA15A4}"/>
              </a:ext>
            </a:extLst>
          </p:cNvPr>
          <p:cNvSpPr>
            <a:spLocks noGrp="1" noChangeArrowheads="1"/>
          </p:cNvSpPr>
          <p:nvPr>
            <p:ph idx="1"/>
          </p:nvPr>
        </p:nvSpPr>
        <p:spPr>
          <a:xfrm>
            <a:off x="506413" y="1989138"/>
            <a:ext cx="7886700" cy="4351337"/>
          </a:xfrm>
        </p:spPr>
        <p:txBody>
          <a:bodyPr/>
          <a:lstStyle/>
          <a:p>
            <a:pPr marL="0" indent="0" algn="just" eaLnBrk="1" hangingPunct="1">
              <a:buFont typeface="Arial" panose="020B0604020202020204" pitchFamily="34" charset="0"/>
              <a:buNone/>
            </a:pPr>
            <a:r>
              <a:rPr lang="fr-FR" altLang="fr-FR">
                <a:solidFill>
                  <a:srgbClr val="414856"/>
                </a:solidFill>
                <a:latin typeface="Bell MT" panose="02020503060305020303" pitchFamily="18" charset="0"/>
              </a:rPr>
              <a:t>L’étranger qui sollicite une autorisation de travail en tant que salarié en France se voit opposer la situation de l'emploi : l'administration peut lui refuser l'autorisation de travailler, si elle estime que le niveau de chômage est trop important.</a:t>
            </a:r>
          </a:p>
          <a:p>
            <a:pPr marL="0" indent="0" algn="just" eaLnBrk="1" hangingPunct="1">
              <a:buFont typeface="Arial" panose="020B0604020202020204" pitchFamily="34" charset="0"/>
              <a:buNone/>
            </a:pPr>
            <a:br>
              <a:rPr lang="fr-FR" altLang="fr-FR">
                <a:latin typeface="Bell MT" panose="02020503060305020303" pitchFamily="18" charset="0"/>
              </a:rPr>
            </a:br>
            <a:r>
              <a:rPr lang="fr-FR" altLang="fr-FR">
                <a:solidFill>
                  <a:srgbClr val="414856"/>
                </a:solidFill>
                <a:latin typeface="Bell MT" panose="02020503060305020303" pitchFamily="18" charset="0"/>
              </a:rPr>
              <a:t>L'analyse du </a:t>
            </a:r>
            <a:r>
              <a:rPr lang="fr-FR" altLang="fr-FR" i="1">
                <a:solidFill>
                  <a:srgbClr val="414856"/>
                </a:solidFill>
                <a:latin typeface="Bell MT" panose="02020503060305020303" pitchFamily="18" charset="0"/>
              </a:rPr>
              <a:t>service de la main d'œuvre étrangère</a:t>
            </a:r>
            <a:r>
              <a:rPr lang="fr-FR" altLang="fr-FR">
                <a:solidFill>
                  <a:srgbClr val="414856"/>
                </a:solidFill>
                <a:latin typeface="Bell MT" panose="02020503060305020303" pitchFamily="18" charset="0"/>
              </a:rPr>
              <a:t> de la Direccte se fonde sur des données statistiques sur la profession et dans la zone géographique ainsi que les recherches déjà accomplies par l'employeur.</a:t>
            </a:r>
          </a:p>
          <a:p>
            <a:pPr marL="0" indent="0" algn="just" eaLnBrk="1" hangingPunct="1">
              <a:buFont typeface="Arial" panose="020B0604020202020204" pitchFamily="34" charset="0"/>
              <a:buNone/>
            </a:pPr>
            <a:endParaRPr lang="fr-FR" altLang="fr-FR">
              <a:solidFill>
                <a:srgbClr val="414856"/>
              </a:solidFill>
              <a:latin typeface="Bell MT" panose="02020503060305020303" pitchFamily="18" charset="0"/>
            </a:endParaRPr>
          </a:p>
          <a:p>
            <a:pPr marL="0" indent="0" algn="just" eaLnBrk="1" hangingPunct="1">
              <a:buFont typeface="Arial" panose="020B0604020202020204" pitchFamily="34" charset="0"/>
              <a:buNone/>
            </a:pPr>
            <a:r>
              <a:rPr lang="fr-FR" altLang="fr-FR">
                <a:solidFill>
                  <a:srgbClr val="414856"/>
                </a:solidFill>
                <a:latin typeface="Bell MT" panose="02020503060305020303" pitchFamily="18" charset="0"/>
              </a:rPr>
              <a:t>Si la situation de l’emploi est opposable, l’employeur doit transmettre une offre d’emploi publiée pendant trois semaines et démontrer qu’elle n’a pu être satisfaite par aucune candidature répondant aux caractéristiques du poste de travail proposé (Article R5221-20 du code du travail)</a:t>
            </a:r>
          </a:p>
          <a:p>
            <a:pPr marL="0" indent="0" algn="just" eaLnBrk="1" hangingPunct="1">
              <a:buFont typeface="Arial" panose="020B0604020202020204" pitchFamily="34" charset="0"/>
              <a:buNone/>
            </a:pPr>
            <a:r>
              <a:rPr lang="fr-FR" altLang="fr-FR">
                <a:solidFill>
                  <a:srgbClr val="414856"/>
                </a:solidFill>
                <a:latin typeface="Bell MT" panose="02020503060305020303" pitchFamily="18" charset="0"/>
              </a:rPr>
              <a:t>  </a:t>
            </a:r>
            <a:br>
              <a:rPr lang="fr-FR" altLang="fr-FR">
                <a:latin typeface="Arial" panose="020B0604020202020204" pitchFamily="34" charset="0"/>
              </a:rPr>
            </a:br>
            <a:endParaRPr lang="fr-FR" alt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F6B511-237E-B12A-E5E0-25025CF58EBF}"/>
              </a:ext>
            </a:extLst>
          </p:cNvPr>
          <p:cNvSpPr>
            <a:spLocks noGrp="1"/>
          </p:cNvSpPr>
          <p:nvPr>
            <p:ph idx="1"/>
          </p:nvPr>
        </p:nvSpPr>
        <p:spPr>
          <a:xfrm>
            <a:off x="561975" y="333375"/>
            <a:ext cx="7867650" cy="6119813"/>
          </a:xfrm>
        </p:spPr>
        <p:txBody>
          <a:bodyPr rtlCol="0">
            <a:normAutofit lnSpcReduction="10000"/>
          </a:bodyPr>
          <a:lstStyle/>
          <a:p>
            <a:pPr marL="0" indent="28575" algn="just" eaLnBrk="1" fontAlgn="auto" hangingPunct="1">
              <a:spcAft>
                <a:spcPts val="0"/>
              </a:spcAft>
              <a:buFont typeface="Arial" panose="020B0604020202020204" pitchFamily="34" charset="0"/>
              <a:buNone/>
              <a:defRPr/>
            </a:pPr>
            <a:r>
              <a:rPr lang="fr-FR" sz="2850" b="1" i="1" dirty="0">
                <a:solidFill>
                  <a:srgbClr val="0070C0"/>
                </a:solidFill>
                <a:latin typeface="Bell MT" panose="02020503060305020303" pitchFamily="18" charset="0"/>
              </a:rPr>
              <a:t>Il existe des cas dans lesquels situation de l’emploi ne peut être opposée à l’étranger</a:t>
            </a:r>
          </a:p>
          <a:p>
            <a:pPr marL="0" indent="0" algn="just" eaLnBrk="1" fontAlgn="auto" hangingPunct="1">
              <a:spcAft>
                <a:spcPts val="0"/>
              </a:spcAft>
              <a:buFont typeface="Arial" panose="020B0604020202020204" pitchFamily="34" charset="0"/>
              <a:buNone/>
              <a:defRPr/>
            </a:pPr>
            <a:endParaRPr lang="fr-FR" sz="1350" dirty="0">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sz="1350" dirty="0">
                <a:latin typeface="Bell MT" panose="02020503060305020303" pitchFamily="18" charset="0"/>
              </a:rPr>
              <a:t> </a:t>
            </a:r>
            <a:r>
              <a:rPr lang="fr-FR" sz="1800" dirty="0">
                <a:latin typeface="Bell MT" panose="02020503060305020303" pitchFamily="18" charset="0"/>
              </a:rPr>
              <a:t>Jeunes pris en charge ASE avant l'âge de seize ans et qui le sont toujours au moment de la demande et veulent conclure un contrat d'apprentissage ou de professionnalisation </a:t>
            </a:r>
          </a:p>
          <a:p>
            <a:pPr algn="just" eaLnBrk="1" fontAlgn="auto" hangingPunct="1">
              <a:spcAft>
                <a:spcPts val="0"/>
              </a:spcAft>
              <a:buFont typeface="Wingdings" panose="05000000000000000000" pitchFamily="2" charset="2"/>
              <a:buChar char="Ø"/>
              <a:defRPr/>
            </a:pPr>
            <a:endParaRPr lang="fr-FR" sz="1800" dirty="0">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sz="1800" dirty="0">
                <a:latin typeface="Bell MT" panose="02020503060305020303" pitchFamily="18" charset="0"/>
              </a:rPr>
              <a:t> Etrangers exerçant une activité professionnelle dans un métier dit en tension </a:t>
            </a:r>
          </a:p>
          <a:p>
            <a:pPr marL="0" indent="0" algn="just" eaLnBrk="1" fontAlgn="auto" hangingPunct="1">
              <a:spcAft>
                <a:spcPts val="0"/>
              </a:spcAft>
              <a:buFont typeface="Arial" panose="020B0604020202020204" pitchFamily="34" charset="0"/>
              <a:buNone/>
              <a:defRPr/>
            </a:pPr>
            <a:r>
              <a:rPr lang="fr-FR" sz="1800" dirty="0">
                <a:latin typeface="Bell MT" panose="02020503060305020303" pitchFamily="18" charset="0"/>
              </a:rPr>
              <a:t>Voir arrêté du 21 mai 2025</a:t>
            </a:r>
          </a:p>
          <a:p>
            <a:pPr marL="0" indent="0" algn="just" eaLnBrk="1" fontAlgn="auto" hangingPunct="1">
              <a:spcAft>
                <a:spcPts val="0"/>
              </a:spcAft>
              <a:buFont typeface="Arial" panose="020B0604020202020204" pitchFamily="34" charset="0"/>
              <a:buNone/>
              <a:defRPr/>
            </a:pPr>
            <a:endParaRPr lang="fr-FR" sz="1800" dirty="0">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sz="1800" dirty="0">
                <a:latin typeface="Bell MT" panose="02020503060305020303" pitchFamily="18" charset="0"/>
              </a:rPr>
              <a:t> Etudiants étrangers titulaires d'un master ou d'un diplôme de niveau I qui justifient d'un contrat de travail (CDI ou CDD) en relation avec leur formation et d'une rémunération au moins égale à 1,5 fois le Smic.</a:t>
            </a:r>
          </a:p>
          <a:p>
            <a:pPr algn="just" eaLnBrk="1" fontAlgn="auto" hangingPunct="1">
              <a:spcAft>
                <a:spcPts val="0"/>
              </a:spcAft>
              <a:buFont typeface="Wingdings" panose="05000000000000000000" pitchFamily="2" charset="2"/>
              <a:buChar char="Ø"/>
              <a:defRPr/>
            </a:pPr>
            <a:endParaRPr lang="fr-FR" sz="1800" dirty="0">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sz="1800" dirty="0">
                <a:latin typeface="Bell MT" panose="02020503060305020303" pitchFamily="18" charset="0"/>
              </a:rPr>
              <a:t> Ressortissants Bénin, Congo (Brazza), Gabon, Sénégal, Tunisie, Russie, </a:t>
            </a:r>
            <a:r>
              <a:rPr lang="fr-FR" sz="1800" dirty="0" err="1">
                <a:latin typeface="Bell MT" panose="02020503060305020303" pitchFamily="18" charset="0"/>
              </a:rPr>
              <a:t>Montenegro</a:t>
            </a:r>
            <a:r>
              <a:rPr lang="fr-FR" sz="1800" dirty="0">
                <a:latin typeface="Bell MT" panose="02020503060305020303" pitchFamily="18" charset="0"/>
              </a:rPr>
              <a:t>, Serbie, Maurice, Cap vert, Burkina-Faso</a:t>
            </a:r>
          </a:p>
          <a:p>
            <a:pPr marL="0" indent="0" algn="just" eaLnBrk="1" fontAlgn="auto" hangingPunct="1">
              <a:spcAft>
                <a:spcPts val="0"/>
              </a:spcAft>
              <a:buFont typeface="Arial" panose="020B0604020202020204" pitchFamily="34" charset="0"/>
              <a:buNone/>
              <a:defRPr/>
            </a:pPr>
            <a:r>
              <a:rPr lang="fr-FR" sz="1800" dirty="0">
                <a:latin typeface="Bell MT" panose="02020503060305020303" pitchFamily="18" charset="0"/>
              </a:rPr>
              <a:t>Non-opposabilité de la situation de l'emploi pour métiers figurants dans une liste annexée à l’accord bilatéral</a:t>
            </a:r>
          </a:p>
          <a:p>
            <a:pPr marL="0" indent="0" algn="just" eaLnBrk="1" fontAlgn="auto" hangingPunct="1">
              <a:spcAft>
                <a:spcPts val="0"/>
              </a:spcAft>
              <a:buFont typeface="Arial" panose="020B0604020202020204" pitchFamily="34" charset="0"/>
              <a:buNone/>
              <a:defRPr/>
            </a:pPr>
            <a:r>
              <a:rPr lang="fr-FR" sz="1800" dirty="0">
                <a:latin typeface="Bell MT" panose="02020503060305020303" pitchFamily="18" charset="0"/>
                <a:hlinkClick r:id="rId2"/>
              </a:rPr>
              <a:t>https://www.gisti.org/spip.php?rubrique135</a:t>
            </a:r>
            <a:endParaRPr lang="fr-FR" sz="18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endParaRPr lang="fr-FR" sz="1350" dirty="0">
              <a:latin typeface="Bell MT" panose="020205030603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D7C7E392-629F-AC2F-AF43-3D3E8ADE7F7E}"/>
              </a:ext>
            </a:extLst>
          </p:cNvPr>
          <p:cNvSpPr>
            <a:spLocks noGrp="1" noChangeArrowheads="1"/>
          </p:cNvSpPr>
          <p:nvPr>
            <p:ph type="title"/>
          </p:nvPr>
        </p:nvSpPr>
        <p:spPr/>
        <p:txBody>
          <a:bodyPr/>
          <a:lstStyle/>
          <a:p>
            <a:r>
              <a:rPr lang="fr-FR" altLang="fr-FR">
                <a:latin typeface="Bell MT" panose="02020503060305020303" pitchFamily="18" charset="0"/>
              </a:rPr>
              <a:t>Non opposabilité de la situation de l’emploi aux étudiants titulaires d’un master</a:t>
            </a:r>
            <a:br>
              <a:rPr lang="fr-FR" altLang="fr-FR">
                <a:latin typeface="Bell MT" panose="02020503060305020303" pitchFamily="18" charset="0"/>
              </a:rPr>
            </a:br>
            <a:endParaRPr lang="fr-FR" altLang="fr-FR">
              <a:latin typeface="Bell MT" panose="02020503060305020303" pitchFamily="18" charset="0"/>
            </a:endParaRPr>
          </a:p>
        </p:txBody>
      </p:sp>
      <p:sp>
        <p:nvSpPr>
          <p:cNvPr id="6" name="Espace réservé du contenu 5">
            <a:extLst>
              <a:ext uri="{FF2B5EF4-FFF2-40B4-BE49-F238E27FC236}">
                <a16:creationId xmlns:a16="http://schemas.microsoft.com/office/drawing/2014/main" id="{8F9E1EC3-23B3-A10A-121B-E0F211EAA9F2}"/>
              </a:ext>
            </a:extLst>
          </p:cNvPr>
          <p:cNvSpPr>
            <a:spLocks noGrp="1"/>
          </p:cNvSpPr>
          <p:nvPr>
            <p:ph idx="1"/>
          </p:nvPr>
        </p:nvSpPr>
        <p:spPr>
          <a:xfrm>
            <a:off x="628650" y="1658938"/>
            <a:ext cx="7886700" cy="4351337"/>
          </a:xfrm>
        </p:spPr>
        <p:txBody>
          <a:bodyPr/>
          <a:lstStyle/>
          <a:p>
            <a:pPr algn="just">
              <a:buFont typeface="Wingdings" panose="05000000000000000000" pitchFamily="2" charset="2"/>
              <a:buChar char="Ø"/>
              <a:defRPr/>
            </a:pPr>
            <a:r>
              <a:rPr lang="fr-FR" dirty="0">
                <a:latin typeface="Bell MT" panose="02020503060305020303" pitchFamily="18" charset="0"/>
              </a:rPr>
              <a:t>Article R. 5221-21  du code du travail : </a:t>
            </a:r>
          </a:p>
          <a:p>
            <a:pPr marL="0" indent="0" algn="just">
              <a:buFont typeface="Arial" panose="020B0604020202020204" pitchFamily="34" charset="0"/>
              <a:buNone/>
              <a:defRPr/>
            </a:pPr>
            <a:r>
              <a:rPr lang="fr-FR" dirty="0">
                <a:latin typeface="Bell MT" panose="02020503060305020303" pitchFamily="18" charset="0"/>
              </a:rPr>
              <a:t>2° L'étranger, titulaire d'une carte de séjour temporaire portant la mention “ recherche d'emploi ou création d'entreprise ” délivrée en application des articles L. 422 10 ( </a:t>
            </a:r>
            <a:r>
              <a:rPr lang="fr-FR" b="1" i="1" dirty="0">
                <a:latin typeface="Bell MT" panose="02020503060305020303" pitchFamily="18" charset="0"/>
              </a:rPr>
              <a:t>passerelle des master</a:t>
            </a:r>
            <a:r>
              <a:rPr lang="fr-FR" dirty="0">
                <a:latin typeface="Bell MT" panose="02020503060305020303" pitchFamily="18" charset="0"/>
              </a:rPr>
              <a:t>) ou L.422-14 ( </a:t>
            </a:r>
            <a:r>
              <a:rPr lang="fr-FR" b="1" i="1" dirty="0">
                <a:latin typeface="Bell MT" panose="02020503060305020303" pitchFamily="18" charset="0"/>
              </a:rPr>
              <a:t>master parti mais revenant dans les 4 ans</a:t>
            </a:r>
            <a:r>
              <a:rPr lang="fr-FR" dirty="0">
                <a:latin typeface="Bell MT" panose="02020503060305020303" pitchFamily="18" charset="0"/>
              </a:rPr>
              <a:t>) du CESEDA et qui présente un contrat de travail en relation avec sa formation ou ses recherches et assorti d'une rémunération supérieure à un montant fixé par décret ;</a:t>
            </a:r>
          </a:p>
          <a:p>
            <a:pPr marL="0" indent="0" algn="just">
              <a:buFont typeface="Arial" panose="020B0604020202020204" pitchFamily="34" charset="0"/>
              <a:buNone/>
              <a:defRPr/>
            </a:pPr>
            <a:r>
              <a:rPr lang="fr-FR" dirty="0">
                <a:latin typeface="Bell MT" panose="02020503060305020303" pitchFamily="18" charset="0"/>
              </a:rPr>
              <a:t>3° L'étudiant visé au second alinéa de l'article L. 421-4 du CESEDA (master) qui, titulaire d’un diplôme obtenu dans l'année, justifie d'un contrat de travail en relation avec sa formation et assorti d'une rémunération supérieure à un montant fixé par décret ;</a:t>
            </a:r>
          </a:p>
          <a:p>
            <a:pPr marL="0" indent="0" algn="just">
              <a:buFont typeface="Arial" panose="020B0604020202020204" pitchFamily="34" charset="0"/>
              <a:buNone/>
              <a:defRPr/>
            </a:pPr>
            <a:endParaRPr lang="fr-FR" dirty="0">
              <a:latin typeface="Bell MT" panose="02020503060305020303" pitchFamily="18" charset="0"/>
            </a:endParaRPr>
          </a:p>
          <a:p>
            <a:pPr algn="just">
              <a:buFont typeface="Wingdings" panose="05000000000000000000" pitchFamily="2" charset="2"/>
              <a:buChar char="Ø"/>
              <a:defRPr/>
            </a:pPr>
            <a:r>
              <a:rPr lang="fr-FR" dirty="0">
                <a:latin typeface="Bell MT" panose="02020503060305020303" pitchFamily="18" charset="0"/>
              </a:rPr>
              <a:t>Article D. 5221-21-1  du code du travail : Le seuil de rémunération est fixé à une fois et demie le montant de la rémunération minimale mensuelle.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4F59491A-8303-6A3A-00B7-EA60662DD793}"/>
              </a:ext>
            </a:extLst>
          </p:cNvPr>
          <p:cNvSpPr>
            <a:spLocks noGrp="1" noChangeArrowheads="1"/>
          </p:cNvSpPr>
          <p:nvPr>
            <p:ph type="title"/>
          </p:nvPr>
        </p:nvSpPr>
        <p:spPr>
          <a:xfrm>
            <a:off x="628650" y="330200"/>
            <a:ext cx="7886700" cy="1325563"/>
          </a:xfrm>
        </p:spPr>
        <p:txBody>
          <a:bodyPr/>
          <a:lstStyle/>
          <a:p>
            <a:r>
              <a:rPr lang="fr-FR" altLang="fr-FR" b="1">
                <a:latin typeface="Bell MT" panose="02020503060305020303" pitchFamily="18" charset="0"/>
              </a:rPr>
              <a:t>Exceptions à l’opposabilité de la situation de l’emploi non réglementaires</a:t>
            </a:r>
          </a:p>
        </p:txBody>
      </p:sp>
      <p:sp>
        <p:nvSpPr>
          <p:cNvPr id="8" name="ZoneTexte 7">
            <a:extLst>
              <a:ext uri="{FF2B5EF4-FFF2-40B4-BE49-F238E27FC236}">
                <a16:creationId xmlns:a16="http://schemas.microsoft.com/office/drawing/2014/main" id="{8AD94DF7-B840-20AD-B645-21264618C2A0}"/>
              </a:ext>
            </a:extLst>
          </p:cNvPr>
          <p:cNvSpPr txBox="1"/>
          <p:nvPr/>
        </p:nvSpPr>
        <p:spPr>
          <a:xfrm>
            <a:off x="539750" y="2205038"/>
            <a:ext cx="7886700" cy="4092575"/>
          </a:xfrm>
          <a:prstGeom prst="rect">
            <a:avLst/>
          </a:prstGeom>
          <a:noFill/>
        </p:spPr>
        <p:txBody>
          <a:bodyPr>
            <a:spAutoFit/>
          </a:bodyPr>
          <a:lstStyle/>
          <a:p>
            <a:pPr algn="just">
              <a:defRPr/>
            </a:pPr>
            <a:r>
              <a:rPr lang="fr-FR" sz="2000" dirty="0">
                <a:latin typeface="Bell MT" panose="02020503060305020303" pitchFamily="18" charset="0"/>
              </a:rPr>
              <a:t>La note ministérielle du 12 juillet 2021 ajoute à la loi des exceptions à l’opposabilité de la situation de l’emploi dans  les</a:t>
            </a:r>
          </a:p>
          <a:p>
            <a:pPr algn="just">
              <a:defRPr/>
            </a:pPr>
            <a:r>
              <a:rPr lang="fr-FR" sz="2000" dirty="0">
                <a:latin typeface="Bell MT" panose="02020503060305020303" pitchFamily="18" charset="0"/>
              </a:rPr>
              <a:t>situations suivantes:</a:t>
            </a:r>
          </a:p>
          <a:p>
            <a:pPr algn="just">
              <a:defRPr/>
            </a:pPr>
            <a:endParaRPr lang="fr-FR" sz="2000" dirty="0">
              <a:latin typeface="Bell MT" panose="02020503060305020303" pitchFamily="18" charset="0"/>
            </a:endParaRPr>
          </a:p>
          <a:p>
            <a:pPr marL="285750" indent="-285750" algn="just">
              <a:buFont typeface="Wingdings" panose="05000000000000000000" pitchFamily="2" charset="2"/>
              <a:buChar char="Ø"/>
              <a:defRPr/>
            </a:pPr>
            <a:r>
              <a:rPr lang="fr-FR" sz="2000" dirty="0">
                <a:latin typeface="Bell MT" panose="02020503060305020303" pitchFamily="18" charset="0"/>
              </a:rPr>
              <a:t>passage d’un contrat d’apprentissage ou de professionnalisation à un nouveau contrat de travail (CDD ou CDI)</a:t>
            </a:r>
          </a:p>
          <a:p>
            <a:pPr algn="just">
              <a:defRPr/>
            </a:pPr>
            <a:endParaRPr lang="fr-FR" sz="2000" dirty="0">
              <a:latin typeface="Bell MT" panose="02020503060305020303" pitchFamily="18" charset="0"/>
            </a:endParaRPr>
          </a:p>
          <a:p>
            <a:pPr marL="285750" indent="-285750" algn="just">
              <a:buFont typeface="Wingdings" panose="05000000000000000000" pitchFamily="2" charset="2"/>
              <a:buChar char="Ø"/>
              <a:defRPr/>
            </a:pPr>
            <a:r>
              <a:rPr lang="fr-FR" sz="2000" dirty="0">
                <a:latin typeface="Bell MT" panose="02020503060305020303" pitchFamily="18" charset="0"/>
              </a:rPr>
              <a:t> contrats de travail temporaire ( intérim) de plus de 3 mois ou à durée</a:t>
            </a:r>
          </a:p>
          <a:p>
            <a:pPr algn="just">
              <a:defRPr/>
            </a:pPr>
            <a:r>
              <a:rPr lang="fr-FR" sz="2000" dirty="0">
                <a:latin typeface="Bell MT" panose="02020503060305020303" pitchFamily="18" charset="0"/>
              </a:rPr>
              <a:t>Indéterminée</a:t>
            </a:r>
          </a:p>
          <a:p>
            <a:pPr algn="just">
              <a:defRPr/>
            </a:pPr>
            <a:endParaRPr lang="fr-FR" sz="2000" dirty="0">
              <a:latin typeface="Bell MT" panose="02020503060305020303" pitchFamily="18" charset="0"/>
            </a:endParaRPr>
          </a:p>
          <a:p>
            <a:pPr marL="285750" indent="-285750" algn="just">
              <a:buFont typeface="Wingdings" panose="05000000000000000000" pitchFamily="2" charset="2"/>
              <a:buChar char="Ø"/>
              <a:defRPr/>
            </a:pPr>
            <a:r>
              <a:rPr lang="fr-FR" sz="2000" dirty="0">
                <a:latin typeface="Bell MT" panose="02020503060305020303" pitchFamily="18" charset="0"/>
              </a:rPr>
              <a:t>changement d’employeur par un titulaire d’une CST « salarié » ou</a:t>
            </a:r>
          </a:p>
          <a:p>
            <a:pPr algn="just">
              <a:defRPr/>
            </a:pPr>
            <a:r>
              <a:rPr lang="fr-FR" sz="2000" dirty="0">
                <a:latin typeface="Bell MT" panose="02020503060305020303" pitchFamily="18" charset="0"/>
              </a:rPr>
              <a:t>« travailleur temporaire » ou carte pluriannuelle « Salarié » pendant la</a:t>
            </a:r>
          </a:p>
          <a:p>
            <a:pPr algn="just">
              <a:defRPr/>
            </a:pPr>
            <a:r>
              <a:rPr lang="fr-FR" sz="2000" dirty="0">
                <a:latin typeface="Bell MT" panose="02020503060305020303" pitchFamily="18" charset="0"/>
              </a:rPr>
              <a:t>période de validité de ce titre.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45970A4B-C6FE-769C-4B94-C21BFB38C1FA}"/>
              </a:ext>
            </a:extLst>
          </p:cNvPr>
          <p:cNvSpPr>
            <a:spLocks noGrp="1" noChangeArrowheads="1"/>
          </p:cNvSpPr>
          <p:nvPr>
            <p:ph type="title"/>
          </p:nvPr>
        </p:nvSpPr>
        <p:spPr>
          <a:xfrm>
            <a:off x="179388" y="365125"/>
            <a:ext cx="8856662" cy="1325563"/>
          </a:xfrm>
        </p:spPr>
        <p:txBody>
          <a:bodyPr/>
          <a:lstStyle/>
          <a:p>
            <a:pPr algn="ctr"/>
            <a:r>
              <a:rPr lang="fr-FR" altLang="fr-FR" sz="3000" b="1">
                <a:latin typeface="Bell MT" panose="02020503060305020303" pitchFamily="18" charset="0"/>
              </a:rPr>
              <a:t>Liste des métiers en tension en Nouvelle-Aquitaine (arrêté du 21 mai 2025)</a:t>
            </a:r>
          </a:p>
        </p:txBody>
      </p:sp>
      <p:pic>
        <p:nvPicPr>
          <p:cNvPr id="35843" name="Espace réservé du contenu 1" descr="Une image contenant texte, capture d’écran, Police, nombre&#10;&#10;Le contenu généré par l’IA peut être incorrect.">
            <a:extLst>
              <a:ext uri="{FF2B5EF4-FFF2-40B4-BE49-F238E27FC236}">
                <a16:creationId xmlns:a16="http://schemas.microsoft.com/office/drawing/2014/main" id="{D317624B-2763-ED1F-75F4-7E0545D2CCAC}"/>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385888"/>
            <a:ext cx="8569325" cy="547211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1B7533AA-4DDA-A387-2308-CF8A4C643685}"/>
              </a:ext>
            </a:extLst>
          </p:cNvPr>
          <p:cNvSpPr>
            <a:spLocks noGrp="1" noChangeArrowheads="1"/>
          </p:cNvSpPr>
          <p:nvPr>
            <p:ph type="title"/>
          </p:nvPr>
        </p:nvSpPr>
        <p:spPr/>
        <p:txBody>
          <a:bodyPr/>
          <a:lstStyle/>
          <a:p>
            <a:endParaRPr lang="fr-FR" altLang="fr-FR"/>
          </a:p>
        </p:txBody>
      </p:sp>
      <p:pic>
        <p:nvPicPr>
          <p:cNvPr id="36867" name="Image 2" descr="Une image contenant texte, capture d’écran, nombre, Police&#10;&#10;Le contenu généré par l’IA peut être incorrect.">
            <a:extLst>
              <a:ext uri="{FF2B5EF4-FFF2-40B4-BE49-F238E27FC236}">
                <a16:creationId xmlns:a16="http://schemas.microsoft.com/office/drawing/2014/main" id="{D76FD6A6-0F0B-E71E-E8DB-AF6A7CF26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88913"/>
            <a:ext cx="8280401" cy="630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Espace réservé du contenu 3" descr="Une image contenant texte, capture d’écran, nombre, Police&#10;&#10;Le contenu généré par l’IA peut être incorrect.">
            <a:extLst>
              <a:ext uri="{FF2B5EF4-FFF2-40B4-BE49-F238E27FC236}">
                <a16:creationId xmlns:a16="http://schemas.microsoft.com/office/drawing/2014/main" id="{38D7DBF0-3BB7-0F46-9AB7-E3EB419D99A0}"/>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16463" y="188913"/>
            <a:ext cx="5284787" cy="435133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001856D6-65D8-1244-F915-E3D4C2FB9DCA}"/>
              </a:ext>
            </a:extLst>
          </p:cNvPr>
          <p:cNvSpPr>
            <a:spLocks noGrp="1" noChangeArrowheads="1"/>
          </p:cNvSpPr>
          <p:nvPr>
            <p:ph type="title"/>
          </p:nvPr>
        </p:nvSpPr>
        <p:spPr>
          <a:xfrm>
            <a:off x="0" y="404813"/>
            <a:ext cx="9072563" cy="1325562"/>
          </a:xfrm>
        </p:spPr>
        <p:txBody>
          <a:bodyPr/>
          <a:lstStyle/>
          <a:p>
            <a:r>
              <a:rPr lang="fr-FR" altLang="fr-FR" sz="3200" b="1">
                <a:latin typeface="Bell MT" panose="02020503060305020303" pitchFamily="18" charset="0"/>
              </a:rPr>
              <a:t>Liste pour l’ensemble des régions métropolitaines</a:t>
            </a:r>
          </a:p>
        </p:txBody>
      </p:sp>
      <p:graphicFrame>
        <p:nvGraphicFramePr>
          <p:cNvPr id="4" name="Espace réservé du contenu 3">
            <a:extLst>
              <a:ext uri="{FF2B5EF4-FFF2-40B4-BE49-F238E27FC236}">
                <a16:creationId xmlns:a16="http://schemas.microsoft.com/office/drawing/2014/main" id="{2DC3B78A-AE28-3379-BFFE-ADEC01F27AC2}"/>
              </a:ext>
            </a:extLst>
          </p:cNvPr>
          <p:cNvGraphicFramePr>
            <a:graphicFrameLocks noGrp="1"/>
          </p:cNvGraphicFramePr>
          <p:nvPr>
            <p:ph idx="1"/>
          </p:nvPr>
        </p:nvGraphicFramePr>
        <p:xfrm>
          <a:off x="539552" y="1916832"/>
          <a:ext cx="7975798" cy="3541786"/>
        </p:xfrm>
        <a:graphic>
          <a:graphicData uri="http://schemas.openxmlformats.org/drawingml/2006/table">
            <a:tbl>
              <a:tblPr/>
              <a:tblGrid>
                <a:gridCol w="3987899">
                  <a:extLst>
                    <a:ext uri="{9D8B030D-6E8A-4147-A177-3AD203B41FA5}">
                      <a16:colId xmlns:a16="http://schemas.microsoft.com/office/drawing/2014/main" val="20000"/>
                    </a:ext>
                  </a:extLst>
                </a:gridCol>
                <a:gridCol w="3987899">
                  <a:extLst>
                    <a:ext uri="{9D8B030D-6E8A-4147-A177-3AD203B41FA5}">
                      <a16:colId xmlns:a16="http://schemas.microsoft.com/office/drawing/2014/main" val="20001"/>
                    </a:ext>
                  </a:extLst>
                </a:gridCol>
              </a:tblGrid>
              <a:tr h="615762">
                <a:tc>
                  <a:txBody>
                    <a:bodyPr/>
                    <a:lstStyle/>
                    <a:p>
                      <a:pPr algn="ctr"/>
                      <a:br>
                        <a:rPr lang="fr-FR">
                          <a:solidFill>
                            <a:srgbClr val="FFFFFF"/>
                          </a:solidFill>
                          <a:effectLst/>
                          <a:highlight>
                            <a:srgbClr val="5C75A2"/>
                          </a:highlight>
                        </a:rPr>
                      </a:br>
                      <a:r>
                        <a:rPr lang="fr-FR">
                          <a:solidFill>
                            <a:srgbClr val="FFFFFF"/>
                          </a:solidFill>
                          <a:effectLst/>
                          <a:highlight>
                            <a:srgbClr val="5C75A2"/>
                          </a:highlight>
                        </a:rPr>
                        <a:t>Familles professionnelles</a:t>
                      </a:r>
                    </a:p>
                  </a:txBody>
                  <a:tcPr marL="47625" marR="47625" marT="47625" marB="47625" anchor="ctr">
                    <a:lnL>
                      <a:noFill/>
                    </a:lnL>
                    <a:lnR w="9525" cap="flat" cmpd="sng" algn="ctr">
                      <a:solidFill>
                        <a:srgbClr val="D8D8D8"/>
                      </a:solidFill>
                      <a:prstDash val="solid"/>
                      <a:round/>
                      <a:headEnd type="none" w="med" len="med"/>
                      <a:tailEnd type="none" w="med" len="med"/>
                    </a:lnR>
                    <a:lnT>
                      <a:noFill/>
                    </a:lnT>
                    <a:lnB w="9525" cap="flat" cmpd="sng" algn="ctr">
                      <a:solidFill>
                        <a:srgbClr val="D8D8D8"/>
                      </a:solidFill>
                      <a:prstDash val="solid"/>
                      <a:round/>
                      <a:headEnd type="none" w="med" len="med"/>
                      <a:tailEnd type="none" w="med" len="med"/>
                    </a:lnB>
                    <a:solidFill>
                      <a:srgbClr val="5C75A2"/>
                    </a:solidFill>
                  </a:tcPr>
                </a:tc>
                <a:tc>
                  <a:txBody>
                    <a:bodyPr/>
                    <a:lstStyle/>
                    <a:p>
                      <a:pPr algn="ctr"/>
                      <a:br>
                        <a:rPr lang="fr-FR">
                          <a:solidFill>
                            <a:srgbClr val="FFFFFF"/>
                          </a:solidFill>
                          <a:effectLst/>
                          <a:highlight>
                            <a:srgbClr val="5C75A2"/>
                          </a:highlight>
                        </a:rPr>
                      </a:br>
                      <a:r>
                        <a:rPr lang="fr-FR">
                          <a:solidFill>
                            <a:srgbClr val="FFFFFF"/>
                          </a:solidFill>
                          <a:effectLst/>
                          <a:highlight>
                            <a:srgbClr val="5C75A2"/>
                          </a:highlight>
                        </a:rPr>
                        <a:t>Code FAP</a:t>
                      </a:r>
                    </a:p>
                  </a:txBody>
                  <a:tcPr marL="47625" marR="47625" marT="47625" marB="47625" anchor="ctr">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a:noFill/>
                    </a:lnT>
                    <a:lnB w="9525" cap="flat" cmpd="sng" algn="ctr">
                      <a:solidFill>
                        <a:srgbClr val="D8D8D8"/>
                      </a:solidFill>
                      <a:prstDash val="solid"/>
                      <a:round/>
                      <a:headEnd type="none" w="med" len="med"/>
                      <a:tailEnd type="none" w="med" len="med"/>
                    </a:lnB>
                    <a:solidFill>
                      <a:srgbClr val="5C75A2"/>
                    </a:solidFill>
                  </a:tcPr>
                </a:tc>
                <a:extLst>
                  <a:ext uri="{0D108BD9-81ED-4DB2-BD59-A6C34878D82A}">
                    <a16:rowId xmlns:a16="http://schemas.microsoft.com/office/drawing/2014/main" val="10000"/>
                  </a:ext>
                </a:extLst>
              </a:tr>
              <a:tr h="731506">
                <a:tc>
                  <a:txBody>
                    <a:bodyPr/>
                    <a:lstStyle/>
                    <a:p>
                      <a:pPr algn="l"/>
                      <a:br>
                        <a:rPr lang="fr-FR">
                          <a:effectLst/>
                          <a:highlight>
                            <a:srgbClr val="EEEEEE"/>
                          </a:highlight>
                        </a:rPr>
                      </a:br>
                      <a:r>
                        <a:rPr lang="fr-FR">
                          <a:effectLst/>
                          <a:highlight>
                            <a:srgbClr val="EEEEEE"/>
                          </a:highlight>
                        </a:rPr>
                        <a:t>Agriculteurs salariés</a:t>
                      </a:r>
                    </a:p>
                  </a:txBody>
                  <a:tcPr marL="95250" marR="95250" marT="95250" marB="95250" anchor="ctr">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EEEEE"/>
                    </a:solidFill>
                  </a:tcPr>
                </a:tc>
                <a:tc>
                  <a:txBody>
                    <a:bodyPr/>
                    <a:lstStyle/>
                    <a:p>
                      <a:pPr algn="ctr"/>
                      <a:br>
                        <a:rPr lang="fr-FR">
                          <a:effectLst/>
                          <a:highlight>
                            <a:srgbClr val="EEEEEE"/>
                          </a:highlight>
                        </a:rPr>
                      </a:br>
                      <a:r>
                        <a:rPr lang="fr-FR">
                          <a:effectLst/>
                          <a:highlight>
                            <a:srgbClr val="EEEEEE"/>
                          </a:highlight>
                        </a:rPr>
                        <a:t>A0Z40</a:t>
                      </a:r>
                    </a:p>
                  </a:txBody>
                  <a:tcPr marL="95250" marR="95250" marT="95250" marB="95250" anchor="ctr">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EEEEE"/>
                    </a:solidFill>
                  </a:tcPr>
                </a:tc>
                <a:extLst>
                  <a:ext uri="{0D108BD9-81ED-4DB2-BD59-A6C34878D82A}">
                    <a16:rowId xmlns:a16="http://schemas.microsoft.com/office/drawing/2014/main" val="10001"/>
                  </a:ext>
                </a:extLst>
              </a:tr>
              <a:tr h="731506">
                <a:tc>
                  <a:txBody>
                    <a:bodyPr/>
                    <a:lstStyle/>
                    <a:p>
                      <a:pPr algn="l"/>
                      <a:br>
                        <a:rPr lang="fr-FR" dirty="0">
                          <a:effectLst/>
                          <a:highlight>
                            <a:srgbClr val="F5F5F5"/>
                          </a:highlight>
                        </a:rPr>
                      </a:br>
                      <a:r>
                        <a:rPr lang="fr-FR" dirty="0">
                          <a:effectLst/>
                          <a:highlight>
                            <a:srgbClr val="F5F5F5"/>
                          </a:highlight>
                        </a:rPr>
                        <a:t>Éleveurs salariés</a:t>
                      </a:r>
                    </a:p>
                  </a:txBody>
                  <a:tcPr marL="95250" marR="95250" marT="95250" marB="95250" anchor="ctr">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5F5F5"/>
                    </a:solidFill>
                  </a:tcPr>
                </a:tc>
                <a:tc>
                  <a:txBody>
                    <a:bodyPr/>
                    <a:lstStyle/>
                    <a:p>
                      <a:pPr algn="ctr"/>
                      <a:br>
                        <a:rPr lang="fr-FR">
                          <a:effectLst/>
                          <a:highlight>
                            <a:srgbClr val="F5F5F5"/>
                          </a:highlight>
                        </a:rPr>
                      </a:br>
                      <a:r>
                        <a:rPr lang="fr-FR">
                          <a:effectLst/>
                          <a:highlight>
                            <a:srgbClr val="F5F5F5"/>
                          </a:highlight>
                        </a:rPr>
                        <a:t>A0Z41</a:t>
                      </a:r>
                    </a:p>
                  </a:txBody>
                  <a:tcPr marL="95250" marR="95250" marT="95250" marB="95250" anchor="ctr">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5F5F5"/>
                    </a:solidFill>
                  </a:tcPr>
                </a:tc>
                <a:extLst>
                  <a:ext uri="{0D108BD9-81ED-4DB2-BD59-A6C34878D82A}">
                    <a16:rowId xmlns:a16="http://schemas.microsoft.com/office/drawing/2014/main" val="10002"/>
                  </a:ext>
                </a:extLst>
              </a:tr>
              <a:tr h="731506">
                <a:tc>
                  <a:txBody>
                    <a:bodyPr/>
                    <a:lstStyle/>
                    <a:p>
                      <a:pPr algn="l"/>
                      <a:br>
                        <a:rPr lang="fr-FR">
                          <a:effectLst/>
                          <a:highlight>
                            <a:srgbClr val="EEEEEE"/>
                          </a:highlight>
                        </a:rPr>
                      </a:br>
                      <a:r>
                        <a:rPr lang="fr-FR">
                          <a:effectLst/>
                          <a:highlight>
                            <a:srgbClr val="EEEEEE"/>
                          </a:highlight>
                        </a:rPr>
                        <a:t>Maraîchers, horticulteurs salariés</a:t>
                      </a:r>
                    </a:p>
                  </a:txBody>
                  <a:tcPr marL="95250" marR="95250" marT="95250" marB="95250" anchor="ctr">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EEEEE"/>
                    </a:solidFill>
                  </a:tcPr>
                </a:tc>
                <a:tc>
                  <a:txBody>
                    <a:bodyPr/>
                    <a:lstStyle/>
                    <a:p>
                      <a:pPr algn="ctr"/>
                      <a:br>
                        <a:rPr lang="fr-FR">
                          <a:effectLst/>
                          <a:highlight>
                            <a:srgbClr val="EEEEEE"/>
                          </a:highlight>
                        </a:rPr>
                      </a:br>
                      <a:r>
                        <a:rPr lang="fr-FR">
                          <a:effectLst/>
                          <a:highlight>
                            <a:srgbClr val="EEEEEE"/>
                          </a:highlight>
                        </a:rPr>
                        <a:t>A1Z40</a:t>
                      </a:r>
                    </a:p>
                  </a:txBody>
                  <a:tcPr marL="95250" marR="95250" marT="95250" marB="95250" anchor="ctr">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EEEEEE"/>
                    </a:solidFill>
                  </a:tcPr>
                </a:tc>
                <a:extLst>
                  <a:ext uri="{0D108BD9-81ED-4DB2-BD59-A6C34878D82A}">
                    <a16:rowId xmlns:a16="http://schemas.microsoft.com/office/drawing/2014/main" val="10003"/>
                  </a:ext>
                </a:extLst>
              </a:tr>
              <a:tr h="731506">
                <a:tc>
                  <a:txBody>
                    <a:bodyPr/>
                    <a:lstStyle/>
                    <a:p>
                      <a:pPr algn="l"/>
                      <a:br>
                        <a:rPr lang="fr-FR">
                          <a:effectLst/>
                          <a:highlight>
                            <a:srgbClr val="F5F5F5"/>
                          </a:highlight>
                        </a:rPr>
                      </a:br>
                      <a:r>
                        <a:rPr lang="fr-FR">
                          <a:effectLst/>
                          <a:highlight>
                            <a:srgbClr val="F5F5F5"/>
                          </a:highlight>
                        </a:rPr>
                        <a:t>Viticulteurs, arboriculteurs salariés</a:t>
                      </a:r>
                    </a:p>
                  </a:txBody>
                  <a:tcPr marL="95250" marR="95250" marT="95250" marB="95250" anchor="ctr">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a:noFill/>
                    </a:lnB>
                    <a:solidFill>
                      <a:srgbClr val="F5F5F5"/>
                    </a:solidFill>
                  </a:tcPr>
                </a:tc>
                <a:tc>
                  <a:txBody>
                    <a:bodyPr/>
                    <a:lstStyle/>
                    <a:p>
                      <a:pPr algn="ctr"/>
                      <a:br>
                        <a:rPr lang="fr-FR" dirty="0">
                          <a:effectLst/>
                          <a:highlight>
                            <a:srgbClr val="F5F5F5"/>
                          </a:highlight>
                        </a:rPr>
                      </a:br>
                      <a:r>
                        <a:rPr lang="fr-FR" dirty="0">
                          <a:effectLst/>
                          <a:highlight>
                            <a:srgbClr val="F5F5F5"/>
                          </a:highlight>
                        </a:rPr>
                        <a:t>A1Z42</a:t>
                      </a:r>
                    </a:p>
                  </a:txBody>
                  <a:tcPr marL="95250" marR="95250" marT="95250" marB="95250" anchor="ctr">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a:noFill/>
                    </a:lnB>
                    <a:solidFill>
                      <a:srgbClr val="F5F5F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12A75-F0C7-21E8-357C-BDE8D2837AC1}"/>
              </a:ext>
            </a:extLst>
          </p:cNvPr>
          <p:cNvSpPr>
            <a:spLocks noGrp="1"/>
          </p:cNvSpPr>
          <p:nvPr>
            <p:ph type="title"/>
          </p:nvPr>
        </p:nvSpPr>
        <p:spPr>
          <a:xfrm>
            <a:off x="628650" y="365125"/>
            <a:ext cx="7886700" cy="687388"/>
          </a:xfrm>
        </p:spPr>
        <p:txBody>
          <a:bodyPr/>
          <a:lstStyle/>
          <a:p>
            <a:pPr algn="ctr">
              <a:defRPr/>
            </a:pPr>
            <a:r>
              <a:rPr lang="fr-FR" b="1" dirty="0">
                <a:solidFill>
                  <a:schemeClr val="accent1">
                    <a:lumMod val="60000"/>
                    <a:lumOff val="40000"/>
                  </a:schemeClr>
                </a:solidFill>
                <a:latin typeface="Bell MT" panose="02020503060305020303" pitchFamily="18" charset="0"/>
              </a:rPr>
              <a:t>RECAP </a:t>
            </a:r>
            <a:br>
              <a:rPr lang="fr-FR" b="1" dirty="0">
                <a:solidFill>
                  <a:schemeClr val="accent1">
                    <a:lumMod val="60000"/>
                    <a:lumOff val="40000"/>
                  </a:schemeClr>
                </a:solidFill>
                <a:latin typeface="Bell MT" panose="02020503060305020303" pitchFamily="18" charset="0"/>
              </a:rPr>
            </a:br>
            <a:r>
              <a:rPr lang="fr-FR" b="1" dirty="0">
                <a:solidFill>
                  <a:schemeClr val="accent1">
                    <a:lumMod val="60000"/>
                    <a:lumOff val="40000"/>
                  </a:schemeClr>
                </a:solidFill>
                <a:latin typeface="Bell MT" panose="02020503060305020303" pitchFamily="18" charset="0"/>
              </a:rPr>
              <a:t>Opposabilité de la situation de l’emploi</a:t>
            </a:r>
            <a:br>
              <a:rPr lang="fr-FR" dirty="0">
                <a:solidFill>
                  <a:schemeClr val="accent1">
                    <a:lumMod val="60000"/>
                    <a:lumOff val="40000"/>
                  </a:schemeClr>
                </a:solidFill>
              </a:rPr>
            </a:br>
            <a:endParaRPr lang="fr-FR"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id="{AB198FA7-F6A8-104F-5ACC-04C364E95C63}"/>
              </a:ext>
            </a:extLst>
          </p:cNvPr>
          <p:cNvSpPr>
            <a:spLocks noGrp="1"/>
          </p:cNvSpPr>
          <p:nvPr>
            <p:ph idx="1"/>
          </p:nvPr>
        </p:nvSpPr>
        <p:spPr>
          <a:xfrm>
            <a:off x="250825" y="1252538"/>
            <a:ext cx="8642350" cy="4352925"/>
          </a:xfrm>
        </p:spPr>
        <p:txBody>
          <a:bodyPr/>
          <a:lstStyle/>
          <a:p>
            <a:pPr marL="0" indent="0">
              <a:buFont typeface="Arial" panose="020B0604020202020204" pitchFamily="34" charset="0"/>
              <a:buNone/>
              <a:defRPr/>
            </a:pPr>
            <a:r>
              <a:rPr lang="fr-FR" sz="1800" b="1" dirty="0">
                <a:solidFill>
                  <a:schemeClr val="accent1">
                    <a:lumMod val="60000"/>
                    <a:lumOff val="40000"/>
                  </a:schemeClr>
                </a:solidFill>
                <a:latin typeface="Bell MT" panose="02020503060305020303" pitchFamily="18" charset="0"/>
              </a:rPr>
              <a:t>PRINCIPE</a:t>
            </a:r>
            <a:r>
              <a:rPr lang="fr-FR" sz="1800" dirty="0">
                <a:latin typeface="Bell MT" panose="02020503060305020303" pitchFamily="18" charset="0"/>
              </a:rPr>
              <a:t> : Opposabilité de la situation de l’emploi</a:t>
            </a:r>
          </a:p>
          <a:p>
            <a:pPr marL="0" indent="0">
              <a:buFont typeface="Arial" panose="020B0604020202020204" pitchFamily="34" charset="0"/>
              <a:buNone/>
              <a:defRPr/>
            </a:pPr>
            <a:endParaRPr lang="fr-FR" sz="1800" b="1" dirty="0">
              <a:latin typeface="Bell MT" panose="02020503060305020303" pitchFamily="18" charset="0"/>
            </a:endParaRPr>
          </a:p>
          <a:p>
            <a:pPr marL="0" indent="0">
              <a:buFont typeface="Arial" panose="020B0604020202020204" pitchFamily="34" charset="0"/>
              <a:buNone/>
              <a:defRPr/>
            </a:pPr>
            <a:r>
              <a:rPr lang="fr-FR" sz="1800" b="1" dirty="0">
                <a:solidFill>
                  <a:schemeClr val="accent1">
                    <a:lumMod val="60000"/>
                    <a:lumOff val="40000"/>
                  </a:schemeClr>
                </a:solidFill>
                <a:latin typeface="Bell MT" panose="02020503060305020303" pitchFamily="18" charset="0"/>
              </a:rPr>
              <a:t>EXCEPTIONS</a:t>
            </a:r>
          </a:p>
          <a:p>
            <a:pPr>
              <a:buFont typeface="Wingdings" panose="05000000000000000000" pitchFamily="2" charset="2"/>
              <a:buChar char="Ø"/>
              <a:defRPr/>
            </a:pPr>
            <a:r>
              <a:rPr lang="fr-FR" sz="1800" b="1" dirty="0">
                <a:latin typeface="Bell MT" panose="02020503060305020303" pitchFamily="18" charset="0"/>
              </a:rPr>
              <a:t>Réglementaires : </a:t>
            </a:r>
          </a:p>
          <a:p>
            <a:pPr marL="0" indent="0">
              <a:buFont typeface="Arial" panose="020B0604020202020204" pitchFamily="34" charset="0"/>
              <a:buNone/>
              <a:defRPr/>
            </a:pPr>
            <a:r>
              <a:rPr lang="fr-FR" sz="1800" dirty="0">
                <a:latin typeface="Bell MT" panose="02020503060305020303" pitchFamily="18" charset="0"/>
              </a:rPr>
              <a:t>- Métiers en tension (arrêté du 21 mai 2025)</a:t>
            </a:r>
          </a:p>
          <a:p>
            <a:pPr marL="0" indent="0">
              <a:buFont typeface="Arial" panose="020B0604020202020204" pitchFamily="34" charset="0"/>
              <a:buNone/>
              <a:defRPr/>
            </a:pPr>
            <a:r>
              <a:rPr lang="fr-FR" sz="1800" dirty="0">
                <a:latin typeface="Bell MT" panose="02020503060305020303" pitchFamily="18" charset="0"/>
              </a:rPr>
              <a:t>- Accords bilatéraux</a:t>
            </a:r>
          </a:p>
          <a:p>
            <a:pPr marL="0" indent="0">
              <a:buFont typeface="Arial" panose="020B0604020202020204" pitchFamily="34" charset="0"/>
              <a:buNone/>
              <a:defRPr/>
            </a:pPr>
            <a:r>
              <a:rPr lang="fr-FR" sz="1800" dirty="0">
                <a:latin typeface="Bell MT" panose="02020503060305020303" pitchFamily="18" charset="0"/>
              </a:rPr>
              <a:t>- Etudiant master</a:t>
            </a:r>
          </a:p>
          <a:p>
            <a:pPr>
              <a:buFontTx/>
              <a:buChar char="-"/>
              <a:defRPr/>
            </a:pPr>
            <a:r>
              <a:rPr lang="fr-FR" sz="1800" dirty="0">
                <a:latin typeface="Bell MT" panose="02020503060305020303" pitchFamily="18" charset="0"/>
              </a:rPr>
              <a:t>Jeunes ASE pour contrat d’apprentissage</a:t>
            </a:r>
          </a:p>
          <a:p>
            <a:pPr>
              <a:buFontTx/>
              <a:buChar char="-"/>
              <a:defRPr/>
            </a:pPr>
            <a:endParaRPr lang="fr-FR" sz="1800" dirty="0">
              <a:latin typeface="Bell MT" panose="02020503060305020303" pitchFamily="18" charset="0"/>
            </a:endParaRPr>
          </a:p>
          <a:p>
            <a:pPr>
              <a:buFont typeface="Wingdings" panose="05000000000000000000" pitchFamily="2" charset="2"/>
              <a:buChar char="Ø"/>
              <a:defRPr/>
            </a:pPr>
            <a:r>
              <a:rPr lang="fr-FR" sz="1800" b="1" dirty="0">
                <a:latin typeface="Bell MT" panose="02020503060305020303" pitchFamily="18" charset="0"/>
              </a:rPr>
              <a:t> Prévues par la note ministérielle du 12 juillet 2021 : </a:t>
            </a:r>
          </a:p>
          <a:p>
            <a:pPr algn="just">
              <a:buFontTx/>
              <a:buChar char="-"/>
              <a:defRPr/>
            </a:pPr>
            <a:r>
              <a:rPr lang="fr-FR" sz="1800" dirty="0">
                <a:latin typeface="Bell MT" panose="02020503060305020303" pitchFamily="18" charset="0"/>
              </a:rPr>
              <a:t>Passage d’un contrat d’apprentissage ou de professionnalisation à un nouveau contrat de travail (CDD ou CDI)</a:t>
            </a:r>
          </a:p>
          <a:p>
            <a:pPr algn="just">
              <a:buFontTx/>
              <a:buChar char="-"/>
              <a:defRPr/>
            </a:pPr>
            <a:r>
              <a:rPr lang="fr-FR" sz="1800" dirty="0">
                <a:latin typeface="Bell MT" panose="02020503060305020303" pitchFamily="18" charset="0"/>
              </a:rPr>
              <a:t>Contrats </a:t>
            </a:r>
            <a:r>
              <a:rPr lang="fr-FR" sz="1800" dirty="0" err="1">
                <a:latin typeface="Bell MT" panose="02020503060305020303" pitchFamily="18" charset="0"/>
              </a:rPr>
              <a:t>interim</a:t>
            </a:r>
            <a:r>
              <a:rPr lang="fr-FR" sz="1800" dirty="0">
                <a:latin typeface="Bell MT" panose="02020503060305020303" pitchFamily="18" charset="0"/>
              </a:rPr>
              <a:t> de plus de 3 mois ou à durée indéterminée</a:t>
            </a:r>
          </a:p>
          <a:p>
            <a:pPr algn="just">
              <a:buFontTx/>
              <a:buChar char="-"/>
              <a:defRPr/>
            </a:pPr>
            <a:r>
              <a:rPr lang="fr-FR" sz="1800" dirty="0">
                <a:latin typeface="Bell MT" panose="02020503060305020303" pitchFamily="18" charset="0"/>
              </a:rPr>
              <a:t>Changement d’employeur par un titulaire d’une CST « salarié » ou« travailleur temporaire » ou carte pluriannuelle « Salarié » pendant la période de validité de ce titre.</a:t>
            </a:r>
          </a:p>
          <a:p>
            <a:pPr marL="457200" indent="-457200">
              <a:buFont typeface="Arial" panose="020B0604020202020204" pitchFamily="34" charset="0"/>
              <a:buAutoNum type="arabicPeriod"/>
              <a:defRPr/>
            </a:pPr>
            <a:endParaRPr lang="fr-FR" sz="1800" dirty="0">
              <a:latin typeface="Bell MT" panose="020205030603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Espace réservé du contenu 4">
            <a:extLst>
              <a:ext uri="{FF2B5EF4-FFF2-40B4-BE49-F238E27FC236}">
                <a16:creationId xmlns:a16="http://schemas.microsoft.com/office/drawing/2014/main" id="{656F28BC-DB86-83EF-596C-EED4E8FDB7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77800"/>
            <a:ext cx="7775575" cy="667226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8D29C-AB27-E2EB-5D9E-EA7CF6CEB44D}"/>
              </a:ext>
            </a:extLst>
          </p:cNvPr>
          <p:cNvSpPr>
            <a:spLocks noGrp="1"/>
          </p:cNvSpPr>
          <p:nvPr>
            <p:ph idx="1"/>
          </p:nvPr>
        </p:nvSpPr>
        <p:spPr>
          <a:xfrm>
            <a:off x="323850" y="549275"/>
            <a:ext cx="8640763" cy="5543550"/>
          </a:xfrm>
        </p:spPr>
        <p:txBody>
          <a:bodyPr>
            <a:normAutofit/>
          </a:bodyPr>
          <a:lstStyle/>
          <a:p>
            <a:pPr marL="0" indent="0" algn="ctr">
              <a:lnSpc>
                <a:spcPct val="100000"/>
              </a:lnSpc>
              <a:spcBef>
                <a:spcPct val="0"/>
              </a:spcBef>
              <a:buFont typeface="Arial" panose="020B0604020202020204" pitchFamily="34" charset="0"/>
              <a:buNone/>
              <a:defRPr/>
            </a:pPr>
            <a:r>
              <a:rPr lang="fr-FR" altLang="fr-FR" sz="2475" b="1" dirty="0">
                <a:solidFill>
                  <a:srgbClr val="003300"/>
                </a:solidFill>
                <a:latin typeface="Bell MT" panose="02020503060305020303" pitchFamily="18" charset="0"/>
                <a:cs typeface="Arial" panose="020B0604020202020204" pitchFamily="34" charset="0"/>
              </a:rPr>
              <a:t>LA PROCEDURE DE DEMANDE </a:t>
            </a:r>
          </a:p>
          <a:p>
            <a:pPr marL="0" indent="0" algn="ctr">
              <a:lnSpc>
                <a:spcPct val="100000"/>
              </a:lnSpc>
              <a:spcBef>
                <a:spcPct val="0"/>
              </a:spcBef>
              <a:buFont typeface="Arial" panose="020B0604020202020204" pitchFamily="34" charset="0"/>
              <a:buNone/>
              <a:defRPr/>
            </a:pPr>
            <a:r>
              <a:rPr lang="fr-FR" altLang="fr-FR" sz="2475" b="1" dirty="0">
                <a:solidFill>
                  <a:srgbClr val="003300"/>
                </a:solidFill>
                <a:latin typeface="Bell MT" panose="02020503060305020303" pitchFamily="18" charset="0"/>
                <a:cs typeface="Arial" panose="020B0604020202020204" pitchFamily="34" charset="0"/>
              </a:rPr>
              <a:t>D’AUTORISATION DE TRAVAIL</a:t>
            </a:r>
          </a:p>
          <a:p>
            <a:pPr>
              <a:defRPr/>
            </a:pPr>
            <a:endParaRPr lang="fr-FR" dirty="0">
              <a:solidFill>
                <a:srgbClr val="000000"/>
              </a:solidFill>
              <a:latin typeface="Bell MT" panose="02020503060305020303" pitchFamily="18" charset="0"/>
            </a:endParaRPr>
          </a:p>
          <a:p>
            <a:pPr>
              <a:defRPr/>
            </a:pPr>
            <a:r>
              <a:rPr lang="fr-FR" dirty="0">
                <a:solidFill>
                  <a:srgbClr val="000000"/>
                </a:solidFill>
                <a:latin typeface="Bell MT" panose="02020503060305020303" pitchFamily="18" charset="0"/>
              </a:rPr>
              <a:t>La démarche se fait en ligne, sur le site de l’ANEF : </a:t>
            </a:r>
            <a:r>
              <a:rPr lang="fr-FR" dirty="0">
                <a:solidFill>
                  <a:srgbClr val="000000"/>
                </a:solidFill>
                <a:latin typeface="Bell MT" panose="02020503060305020303" pitchFamily="18" charset="0"/>
                <a:hlinkClick r:id="rId2"/>
              </a:rPr>
              <a:t>https://administration-etrangers-en-france.interieur.gouv.fr/immiprousager/#/information</a:t>
            </a:r>
            <a:endParaRPr lang="fr-FR" dirty="0">
              <a:solidFill>
                <a:srgbClr val="000000"/>
              </a:solidFill>
              <a:latin typeface="Bell MT" panose="02020503060305020303" pitchFamily="18" charset="0"/>
            </a:endParaRPr>
          </a:p>
          <a:p>
            <a:pPr marL="0" indent="0">
              <a:buFont typeface="Arial" panose="020B0604020202020204" pitchFamily="34" charset="0"/>
              <a:buNone/>
              <a:defRPr/>
            </a:pPr>
            <a:endParaRPr lang="fr-FR" dirty="0">
              <a:solidFill>
                <a:srgbClr val="000000"/>
              </a:solidFill>
              <a:latin typeface="Bell MT" panose="02020503060305020303" pitchFamily="18" charset="0"/>
            </a:endParaRPr>
          </a:p>
          <a:p>
            <a:pPr>
              <a:defRPr/>
            </a:pPr>
            <a:r>
              <a:rPr lang="fr-FR" b="1" dirty="0">
                <a:solidFill>
                  <a:srgbClr val="000000"/>
                </a:solidFill>
                <a:latin typeface="Bell MT" panose="02020503060305020303" pitchFamily="18" charset="0"/>
              </a:rPr>
              <a:t>Attention ! </a:t>
            </a:r>
            <a:r>
              <a:rPr lang="fr-FR" dirty="0">
                <a:solidFill>
                  <a:srgbClr val="000000"/>
                </a:solidFill>
                <a:latin typeface="Bell MT" panose="02020503060305020303" pitchFamily="18" charset="0"/>
              </a:rPr>
              <a:t>Il ne faut pas changer d’entreprise ; l’autorisation de travail n’est valable que pour le contrat de travail qui a été présenté pour l’autorisation de travail</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B61BD-2536-4280-00C6-163459C7D46E}"/>
              </a:ext>
            </a:extLst>
          </p:cNvPr>
          <p:cNvSpPr>
            <a:spLocks noGrp="1"/>
          </p:cNvSpPr>
          <p:nvPr>
            <p:ph idx="1"/>
          </p:nvPr>
        </p:nvSpPr>
        <p:spPr>
          <a:xfrm>
            <a:off x="457200" y="333375"/>
            <a:ext cx="8229600" cy="5792788"/>
          </a:xfrm>
        </p:spPr>
        <p:txBody>
          <a:bodyPr/>
          <a:lstStyle/>
          <a:p>
            <a:pPr marL="0" indent="0" algn="ctr">
              <a:buFont typeface="Arial" panose="020B0604020202020204" pitchFamily="34" charset="0"/>
              <a:buNone/>
              <a:defRPr/>
            </a:pPr>
            <a:r>
              <a:rPr lang="fr-FR" b="1" dirty="0">
                <a:latin typeface="Bell MT" panose="02020503060305020303" pitchFamily="18" charset="0"/>
              </a:rPr>
              <a:t>Nouvelle procédure </a:t>
            </a:r>
          </a:p>
          <a:p>
            <a:pPr marL="0" indent="0" algn="ctr">
              <a:buFont typeface="Arial" panose="020B0604020202020204" pitchFamily="34" charset="0"/>
              <a:buNone/>
              <a:defRPr/>
            </a:pPr>
            <a:r>
              <a:rPr lang="fr-FR" b="1" dirty="0">
                <a:latin typeface="Bell MT" panose="02020503060305020303" pitchFamily="18" charset="0"/>
              </a:rPr>
              <a:t>pour les autorisations de travail</a:t>
            </a:r>
          </a:p>
          <a:p>
            <a:pPr marL="0" indent="0">
              <a:buFont typeface="Arial" panose="020B0604020202020204" pitchFamily="34" charset="0"/>
              <a:buNone/>
              <a:defRPr/>
            </a:pPr>
            <a:endParaRPr lang="fr-FR" dirty="0"/>
          </a:p>
          <a:p>
            <a:pPr marL="0" indent="0">
              <a:buFont typeface="Arial" panose="020B0604020202020204" pitchFamily="34" charset="0"/>
              <a:buNone/>
              <a:defRPr/>
            </a:pPr>
            <a:r>
              <a:rPr lang="fr-FR" sz="2200" dirty="0">
                <a:latin typeface="Bell MT" panose="02020503060305020303" pitchFamily="18" charset="0"/>
              </a:rPr>
              <a:t>Depuis le 6 avril 2021 , les employeurs doivent faire leur demande d’autorisation de travail pour un travailleur étranger en ligne </a:t>
            </a:r>
          </a:p>
          <a:p>
            <a:pPr marL="0" indent="0">
              <a:buFont typeface="Arial" panose="020B0604020202020204" pitchFamily="34" charset="0"/>
              <a:buNone/>
              <a:defRPr/>
            </a:pPr>
            <a:r>
              <a:rPr lang="fr-FR" sz="2200" u="sng" dirty="0">
                <a:solidFill>
                  <a:srgbClr val="196AD4"/>
                </a:solidFill>
                <a:latin typeface="Bell MT" panose="02020503060305020303" pitchFamily="18" charset="0"/>
                <a:hlinkClick r:id="rId2"/>
              </a:rPr>
              <a:t>https://administration-etrangers-en-france.interieur.gouv.fr/immiprousager/#/information</a:t>
            </a:r>
            <a:endParaRPr lang="fr-FR" sz="2200" dirty="0">
              <a:latin typeface="Bell MT" panose="02020503060305020303" pitchFamily="18" charset="0"/>
            </a:endParaRPr>
          </a:p>
          <a:p>
            <a:pPr>
              <a:defRPr/>
            </a:pPr>
            <a:endParaRPr lang="fr-FR" dirty="0"/>
          </a:p>
          <a:p>
            <a:pPr>
              <a:defRPr/>
            </a:pPr>
            <a:endParaRPr lang="fr-FR" dirty="0"/>
          </a:p>
        </p:txBody>
      </p:sp>
      <p:pic>
        <p:nvPicPr>
          <p:cNvPr id="40963" name="Picture 4">
            <a:extLst>
              <a:ext uri="{FF2B5EF4-FFF2-40B4-BE49-F238E27FC236}">
                <a16:creationId xmlns:a16="http://schemas.microsoft.com/office/drawing/2014/main" id="{692DD62A-00D0-AECF-B25D-186072982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48063"/>
            <a:ext cx="67262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5D28-41EB-82A0-4B0F-F48AA1783393}"/>
              </a:ext>
            </a:extLst>
          </p:cNvPr>
          <p:cNvSpPr>
            <a:spLocks noGrp="1"/>
          </p:cNvSpPr>
          <p:nvPr>
            <p:ph type="title"/>
          </p:nvPr>
        </p:nvSpPr>
        <p:spPr>
          <a:xfrm>
            <a:off x="628650" y="365125"/>
            <a:ext cx="7886700" cy="976313"/>
          </a:xfrm>
        </p:spPr>
        <p:txBody>
          <a:bodyPr rtlCol="0">
            <a:normAutofit fontScale="90000"/>
          </a:bodyPr>
          <a:lstStyle/>
          <a:p>
            <a:pPr algn="ctr" eaLnBrk="1" fontAlgn="auto" hangingPunct="1">
              <a:spcAft>
                <a:spcPts val="0"/>
              </a:spcAft>
              <a:defRPr/>
            </a:pPr>
            <a:r>
              <a:rPr lang="fr-FR" b="1" dirty="0">
                <a:solidFill>
                  <a:srgbClr val="0070C0"/>
                </a:solidFill>
                <a:latin typeface="Bell MT" panose="02020503060305020303" pitchFamily="18" charset="0"/>
              </a:rPr>
              <a:t>Pièces à fournir pour l’employeur</a:t>
            </a:r>
            <a:br>
              <a:rPr lang="fr-FR" b="1" dirty="0">
                <a:solidFill>
                  <a:srgbClr val="0070C0"/>
                </a:solidFill>
                <a:latin typeface="Bell MT" panose="02020503060305020303" pitchFamily="18" charset="0"/>
              </a:rPr>
            </a:br>
            <a:r>
              <a:rPr lang="fr-FR" b="1" dirty="0">
                <a:solidFill>
                  <a:srgbClr val="0070C0"/>
                </a:solidFill>
                <a:latin typeface="Bell MT" panose="02020503060305020303" pitchFamily="18" charset="0"/>
              </a:rPr>
              <a:t>Arrêté du 3 janvier 2025</a:t>
            </a:r>
            <a:br>
              <a:rPr lang="fr-FR" b="1" dirty="0">
                <a:solidFill>
                  <a:srgbClr val="0070C0"/>
                </a:solidFill>
                <a:latin typeface="Bell MT" panose="02020503060305020303" pitchFamily="18" charset="0"/>
              </a:rPr>
            </a:br>
            <a:r>
              <a:rPr lang="fr-FR" sz="1700" b="1" dirty="0">
                <a:solidFill>
                  <a:srgbClr val="0070C0"/>
                </a:solidFill>
                <a:latin typeface="Bell MT" panose="02020503060305020303" pitchFamily="18" charset="0"/>
              </a:rPr>
              <a:t>https://www.legifrance.gouv.fr/jorf/id/JORFTEXT000050966185</a:t>
            </a:r>
            <a:br>
              <a:rPr lang="fr-FR" sz="1700" b="1" dirty="0">
                <a:solidFill>
                  <a:srgbClr val="0070C0"/>
                </a:solidFill>
                <a:latin typeface="Bell MT" panose="02020503060305020303" pitchFamily="18" charset="0"/>
              </a:rPr>
            </a:br>
            <a:endParaRPr lang="fr-FR" sz="1700" b="1" dirty="0">
              <a:solidFill>
                <a:srgbClr val="0070C0"/>
              </a:solidFill>
              <a:latin typeface="Bell MT" panose="02020503060305020303" pitchFamily="18" charset="0"/>
            </a:endParaRPr>
          </a:p>
        </p:txBody>
      </p:sp>
      <p:sp>
        <p:nvSpPr>
          <p:cNvPr id="6" name="Rectangle 2">
            <a:extLst>
              <a:ext uri="{FF2B5EF4-FFF2-40B4-BE49-F238E27FC236}">
                <a16:creationId xmlns:a16="http://schemas.microsoft.com/office/drawing/2014/main" id="{135B2821-F192-65C9-5322-CC642430C3D4}"/>
              </a:ext>
            </a:extLst>
          </p:cNvPr>
          <p:cNvSpPr>
            <a:spLocks noChangeArrowheads="1"/>
          </p:cNvSpPr>
          <p:nvPr/>
        </p:nvSpPr>
        <p:spPr bwMode="auto">
          <a:xfrm>
            <a:off x="533400" y="1622425"/>
            <a:ext cx="8286750" cy="4827588"/>
          </a:xfrm>
          <a:prstGeom prst="rect">
            <a:avLst/>
          </a:prstGeom>
          <a:solidFill>
            <a:srgbClr val="FFFFFF"/>
          </a:solidFill>
          <a:ln>
            <a:noFill/>
          </a:ln>
          <a:effectLst/>
        </p:spPr>
        <p:txBody>
          <a:bodyPr lIns="0" tIns="-59513" rIns="0" bIns="178538"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defRPr/>
            </a:pPr>
            <a:r>
              <a:rPr lang="fr-FR" sz="1700" dirty="0">
                <a:solidFill>
                  <a:srgbClr val="3C3C3C"/>
                </a:solidFill>
                <a:latin typeface="Bell MT" panose="02020503060305020303" pitchFamily="18" charset="0"/>
              </a:rPr>
              <a:t>Pour le recrutement dans le cadre d'un contrat à durée déterminée ou indéterminée, d'un ressortissant étranger, l'employeur qui sollicite une autorisation de travail sur le fondement verse les pièces justificatives suivantes: </a:t>
            </a:r>
          </a:p>
          <a:p>
            <a:pPr algn="just" defTabSz="685800">
              <a:defRPr/>
            </a:pPr>
            <a:endParaRPr lang="fr-FR" sz="1700" dirty="0">
              <a:solidFill>
                <a:srgbClr val="3C3C3C"/>
              </a:solidFill>
              <a:latin typeface="Bell MT" panose="02020503060305020303" pitchFamily="18" charset="0"/>
            </a:endParaRPr>
          </a:p>
          <a:p>
            <a:pPr algn="just" defTabSz="685800">
              <a:defRPr/>
            </a:pPr>
            <a:r>
              <a:rPr lang="fr-FR" sz="1700" dirty="0">
                <a:solidFill>
                  <a:srgbClr val="3C3C3C"/>
                </a:solidFill>
                <a:latin typeface="Bell MT" panose="02020503060305020303" pitchFamily="18" charset="0"/>
              </a:rPr>
              <a:t>1° Si l’étranger </a:t>
            </a:r>
            <a:r>
              <a:rPr lang="fr-FR" sz="1700" dirty="0" err="1">
                <a:solidFill>
                  <a:srgbClr val="3C3C3C"/>
                </a:solidFill>
                <a:latin typeface="Bell MT" panose="02020503060305020303" pitchFamily="18" charset="0"/>
              </a:rPr>
              <a:t>ets</a:t>
            </a:r>
            <a:r>
              <a:rPr lang="fr-FR" sz="1700" dirty="0">
                <a:solidFill>
                  <a:srgbClr val="3C3C3C"/>
                </a:solidFill>
                <a:latin typeface="Bell MT" panose="02020503060305020303" pitchFamily="18" charset="0"/>
              </a:rPr>
              <a:t> hors de France :  Une copie des pages relatives à l'état-civil et aux dates de validité du passeport ou du recto et du verso de la carte d'identité du ressortissant étranger</a:t>
            </a:r>
          </a:p>
          <a:p>
            <a:pPr algn="just" defTabSz="685800">
              <a:defRPr/>
            </a:pPr>
            <a:r>
              <a:rPr lang="fr-FR" sz="1700" dirty="0">
                <a:solidFill>
                  <a:srgbClr val="3C3C3C"/>
                </a:solidFill>
                <a:latin typeface="Bell MT" panose="02020503060305020303" pitchFamily="18" charset="0"/>
              </a:rPr>
              <a:t>Si il est en France : un</a:t>
            </a:r>
            <a:r>
              <a:rPr lang="fr-FR" sz="1700" dirty="0">
                <a:latin typeface="Bell MT" panose="02020503060305020303" pitchFamily="18" charset="0"/>
              </a:rPr>
              <a:t>e copie recto verso du ou des documents en cours de validité justifiant de la régularité de séjour du ressortissant étranger ; »</a:t>
            </a:r>
            <a:endParaRPr lang="fr-FR" sz="1700" dirty="0">
              <a:solidFill>
                <a:srgbClr val="3C3C3C"/>
              </a:solidFill>
              <a:latin typeface="Bell MT" panose="02020503060305020303" pitchFamily="18" charset="0"/>
            </a:endParaRPr>
          </a:p>
          <a:p>
            <a:pPr algn="just" defTabSz="685800">
              <a:defRPr/>
            </a:pPr>
            <a:endParaRPr lang="fr-FR" sz="1700" dirty="0">
              <a:solidFill>
                <a:srgbClr val="3C3C3C"/>
              </a:solidFill>
              <a:latin typeface="Bell MT" panose="02020503060305020303" pitchFamily="18" charset="0"/>
            </a:endParaRPr>
          </a:p>
          <a:p>
            <a:pPr algn="just" defTabSz="685800">
              <a:defRPr/>
            </a:pPr>
            <a:r>
              <a:rPr lang="fr-FR" sz="1700" dirty="0">
                <a:solidFill>
                  <a:srgbClr val="3C3C3C"/>
                </a:solidFill>
                <a:latin typeface="Bell MT" panose="02020503060305020303" pitchFamily="18" charset="0"/>
              </a:rPr>
              <a:t>2° </a:t>
            </a:r>
            <a:r>
              <a:rPr lang="fr-FR" sz="1700" dirty="0">
                <a:latin typeface="Bell MT" panose="02020503060305020303" pitchFamily="18" charset="0"/>
              </a:rPr>
              <a:t>Si le projet de recrutement est soumis à l'opposabilité de la situation de l'emploi :</a:t>
            </a:r>
            <a:br>
              <a:rPr lang="fr-FR" sz="1700" dirty="0">
                <a:latin typeface="Bell MT" panose="02020503060305020303" pitchFamily="18" charset="0"/>
              </a:rPr>
            </a:br>
            <a:r>
              <a:rPr lang="fr-FR" sz="1700" dirty="0">
                <a:latin typeface="Bell MT" panose="02020503060305020303" pitchFamily="18" charset="0"/>
              </a:rPr>
              <a:t>a) Une copie de l'offre d'emploi déposée auprès d'un organisme concourant au service public de l'emploi ;</a:t>
            </a:r>
            <a:br>
              <a:rPr lang="fr-FR" sz="1700" dirty="0">
                <a:latin typeface="Bell MT" panose="02020503060305020303" pitchFamily="18" charset="0"/>
              </a:rPr>
            </a:br>
            <a:r>
              <a:rPr lang="fr-FR" sz="1700" dirty="0">
                <a:latin typeface="Bell MT" panose="02020503060305020303" pitchFamily="18" charset="0"/>
              </a:rPr>
              <a:t>b) Un document attestant du dépôt de l'offre d'emploi auprès d'un organisme concourant au service public de l'emploi et de sa publication pendant trois semaines consécutives dans les six mois précédant le dépôt de la demande ;</a:t>
            </a:r>
            <a:br>
              <a:rPr lang="fr-FR" sz="1700" dirty="0">
                <a:latin typeface="Bell MT" panose="02020503060305020303" pitchFamily="18" charset="0"/>
              </a:rPr>
            </a:br>
            <a:r>
              <a:rPr lang="fr-FR" sz="1700" dirty="0">
                <a:latin typeface="Bell MT" panose="02020503060305020303" pitchFamily="18" charset="0"/>
              </a:rPr>
              <a:t>c) Un document établi par l'employeur mentionnant le nombre de candidatures reçues et attestant de l'absence de candidat répondant aux caractéristiques du poste de travail proposé ; »</a:t>
            </a:r>
            <a:endParaRPr lang="fr-FR" altLang="fr-FR" sz="1700" dirty="0">
              <a:solidFill>
                <a:prstClr val="black"/>
              </a:solidFill>
              <a:latin typeface="Bell MT" panose="02020503060305020303" pitchFamily="18"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contenu 2">
            <a:extLst>
              <a:ext uri="{FF2B5EF4-FFF2-40B4-BE49-F238E27FC236}">
                <a16:creationId xmlns:a16="http://schemas.microsoft.com/office/drawing/2014/main" id="{0D68DFA9-7E8F-9C2E-8AF8-6F9F4D6A4C6D}"/>
              </a:ext>
            </a:extLst>
          </p:cNvPr>
          <p:cNvSpPr>
            <a:spLocks noGrp="1" noChangeArrowheads="1"/>
          </p:cNvSpPr>
          <p:nvPr>
            <p:ph idx="1"/>
          </p:nvPr>
        </p:nvSpPr>
        <p:spPr>
          <a:xfrm>
            <a:off x="628650" y="620713"/>
            <a:ext cx="7886700" cy="4351337"/>
          </a:xfrm>
        </p:spPr>
        <p:txBody>
          <a:bodyPr/>
          <a:lstStyle/>
          <a:p>
            <a:pPr algn="just"/>
            <a:endParaRPr lang="fr-FR" altLang="fr-FR" sz="2400"/>
          </a:p>
          <a:p>
            <a:pPr algn="just"/>
            <a:endParaRPr lang="fr-FR" altLang="fr-FR" sz="2400">
              <a:solidFill>
                <a:srgbClr val="3C3C3C"/>
              </a:solidFill>
              <a:latin typeface="Bell MT" panose="02020503060305020303" pitchFamily="18" charset="0"/>
            </a:endParaRPr>
          </a:p>
          <a:p>
            <a:pPr algn="just"/>
            <a:r>
              <a:rPr lang="fr-FR" altLang="fr-FR" sz="2400">
                <a:solidFill>
                  <a:srgbClr val="3C3C3C"/>
                </a:solidFill>
                <a:latin typeface="Bell MT" panose="02020503060305020303" pitchFamily="18" charset="0"/>
              </a:rPr>
              <a:t>3° Si la profession est réglementée, la ou les preuves du respect des conditions réglementaires d'exercice par l'employeur ou par le salarié ;</a:t>
            </a:r>
          </a:p>
          <a:p>
            <a:pPr algn="just"/>
            <a:endParaRPr lang="fr-FR" altLang="fr-FR" sz="2400">
              <a:solidFill>
                <a:srgbClr val="3C3C3C"/>
              </a:solidFill>
              <a:latin typeface="Bell MT" panose="02020503060305020303" pitchFamily="18" charset="0"/>
            </a:endParaRPr>
          </a:p>
          <a:p>
            <a:pPr algn="just"/>
            <a:r>
              <a:rPr lang="fr-FR" altLang="fr-FR" sz="2400">
                <a:solidFill>
                  <a:srgbClr val="3C3C3C"/>
                </a:solidFill>
                <a:latin typeface="Bell MT" panose="02020503060305020303" pitchFamily="18" charset="0"/>
              </a:rPr>
              <a:t>4° Si l'emploi est proposé par un employeur particulier, une copie de son dernier avis d'imposition </a:t>
            </a:r>
          </a:p>
          <a:p>
            <a:pPr algn="just"/>
            <a:br>
              <a:rPr lang="fr-FR" altLang="fr-FR" sz="2400">
                <a:latin typeface="Bell MT" panose="02020503060305020303" pitchFamily="18" charset="0"/>
              </a:rPr>
            </a:br>
            <a:r>
              <a:rPr lang="fr-FR" altLang="fr-FR" sz="2400">
                <a:solidFill>
                  <a:srgbClr val="3C3C3C"/>
                </a:solidFill>
                <a:latin typeface="Bell MT" panose="02020503060305020303" pitchFamily="18" charset="0"/>
              </a:rPr>
              <a:t>5° Si l'employeur se fait représenter, une copie du mandat dûment rempli et signé.</a:t>
            </a:r>
            <a:endParaRPr lang="fr-FR" altLang="fr-FR" sz="2800">
              <a:solidFill>
                <a:srgbClr val="000000"/>
              </a:solidFill>
              <a:latin typeface="Bell MT" panose="02020503060305020303" pitchFamily="18" charset="0"/>
            </a:endParaRPr>
          </a:p>
          <a:p>
            <a:endParaRPr lang="fr-FR" alt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76293-389B-B4E1-11A7-B5B743039BE1}"/>
              </a:ext>
            </a:extLst>
          </p:cNvPr>
          <p:cNvSpPr>
            <a:spLocks noGrp="1"/>
          </p:cNvSpPr>
          <p:nvPr>
            <p:ph idx="1"/>
          </p:nvPr>
        </p:nvSpPr>
        <p:spPr>
          <a:xfrm>
            <a:off x="395288" y="549275"/>
            <a:ext cx="8353425" cy="5975350"/>
          </a:xfrm>
        </p:spPr>
        <p:txBody>
          <a:bodyPr rtlCol="0">
            <a:noAutofit/>
          </a:bodyPr>
          <a:lstStyle/>
          <a:p>
            <a:pPr marL="0" indent="0" algn="ctr" eaLnBrk="1" fontAlgn="auto" hangingPunct="1">
              <a:spcAft>
                <a:spcPts val="0"/>
              </a:spcAft>
              <a:buFont typeface="Arial" panose="020B0604020202020204" pitchFamily="34" charset="0"/>
              <a:buNone/>
              <a:defRPr/>
            </a:pPr>
            <a:r>
              <a:rPr lang="fr-FR" sz="2500" b="1" dirty="0">
                <a:solidFill>
                  <a:srgbClr val="0B6BA8"/>
                </a:solidFill>
                <a:latin typeface="Bell MT" panose="02020503060305020303" pitchFamily="18" charset="0"/>
              </a:rPr>
              <a:t>Décision de l'administration</a:t>
            </a:r>
          </a:p>
          <a:p>
            <a:pPr algn="just" eaLnBrk="1" fontAlgn="auto" hangingPunct="1">
              <a:spcAft>
                <a:spcPts val="0"/>
              </a:spcAft>
              <a:defRPr/>
            </a:pPr>
            <a:endParaRPr lang="fr-FR" sz="2200" dirty="0">
              <a:solidFill>
                <a:srgbClr val="0B6BA8"/>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2200" dirty="0">
                <a:latin typeface="Bell MT" panose="02020503060305020303" pitchFamily="18" charset="0"/>
              </a:rPr>
              <a:t>La décision intervient normalement dans un délai maximum de 2 mois suivant le dépôt de la demande complète.</a:t>
            </a:r>
          </a:p>
          <a:p>
            <a:pPr marL="0" indent="0" algn="just" eaLnBrk="1" fontAlgn="auto" hangingPunct="1">
              <a:spcAft>
                <a:spcPts val="0"/>
              </a:spcAft>
              <a:buFont typeface="Arial" panose="020B0604020202020204" pitchFamily="34" charset="0"/>
              <a:buNone/>
              <a:defRPr/>
            </a:pPr>
            <a:r>
              <a:rPr lang="fr-FR" sz="2200" dirty="0">
                <a:latin typeface="Bell MT" panose="02020503060305020303" pitchFamily="18" charset="0"/>
              </a:rPr>
              <a:t>Si l'administration n'a pas répondu dans ce délai de </a:t>
            </a:r>
            <a:r>
              <a:rPr lang="fr-FR" sz="2200" b="1" dirty="0">
                <a:latin typeface="Bell MT" panose="02020503060305020303" pitchFamily="18" charset="0"/>
              </a:rPr>
              <a:t>2 mois</a:t>
            </a:r>
            <a:r>
              <a:rPr lang="fr-FR" sz="2200" dirty="0">
                <a:latin typeface="Bell MT" panose="02020503060305020303" pitchFamily="18" charset="0"/>
              </a:rPr>
              <a:t>, la demande est </a:t>
            </a:r>
            <a:r>
              <a:rPr lang="fr-FR" sz="2200" b="1" dirty="0">
                <a:latin typeface="Bell MT" panose="02020503060305020303" pitchFamily="18" charset="0"/>
              </a:rPr>
              <a:t>réputée rejetée</a:t>
            </a:r>
          </a:p>
          <a:p>
            <a:pPr marL="0" indent="0" algn="just" eaLnBrk="1" fontAlgn="auto" hangingPunct="1">
              <a:spcAft>
                <a:spcPts val="0"/>
              </a:spcAft>
              <a:buFont typeface="Arial" panose="020B0604020202020204" pitchFamily="34" charset="0"/>
              <a:buNone/>
              <a:defRPr/>
            </a:pPr>
            <a:endParaRPr lang="fr-FR" sz="22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2200" dirty="0">
                <a:latin typeface="Bell MT" panose="02020503060305020303" pitchFamily="18" charset="0"/>
              </a:rPr>
              <a:t>Elle est notifiée à l'employeur via l’ANEF. </a:t>
            </a:r>
          </a:p>
          <a:p>
            <a:pPr marL="0" indent="0" algn="just" eaLnBrk="1" fontAlgn="auto" hangingPunct="1">
              <a:spcAft>
                <a:spcPts val="0"/>
              </a:spcAft>
              <a:buFont typeface="Arial" panose="020B0604020202020204" pitchFamily="34" charset="0"/>
              <a:buNone/>
              <a:defRPr/>
            </a:pPr>
            <a:endParaRPr lang="fr-FR" sz="22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2200" dirty="0">
                <a:latin typeface="Bell MT" panose="02020503060305020303" pitchFamily="18" charset="0"/>
              </a:rPr>
              <a:t>En cas de refus écrit, la décision doit en préciser les raisons. Elle doit indiquer les voies et délais de recours.</a:t>
            </a:r>
          </a:p>
          <a:p>
            <a:pPr marL="0" indent="0" algn="just" eaLnBrk="1" fontAlgn="auto" hangingPunct="1">
              <a:spcAft>
                <a:spcPts val="0"/>
              </a:spcAft>
              <a:buFont typeface="Arial" panose="020B0604020202020204" pitchFamily="34" charset="0"/>
              <a:buNone/>
              <a:defRPr/>
            </a:pPr>
            <a:endParaRPr lang="fr-FR" sz="22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2200" dirty="0">
                <a:latin typeface="Bell MT" panose="02020503060305020303" pitchFamily="18" charset="0"/>
              </a:rPr>
              <a:t>La demande est rejetée si un ou plusieurs critères pour la délivrance de l'autorisation de travail ne sont pas remplis. C'est le cas si l'employeur peut faire appel à la main d'œuvre disponible en France.</a:t>
            </a:r>
          </a:p>
          <a:p>
            <a:pPr marL="0" indent="0" algn="just" eaLnBrk="1" fontAlgn="auto" hangingPunct="1">
              <a:spcAft>
                <a:spcPts val="0"/>
              </a:spcAft>
              <a:buFont typeface="Arial" panose="020B0604020202020204" pitchFamily="34" charset="0"/>
              <a:buNone/>
              <a:defRPr/>
            </a:pPr>
            <a:endParaRPr lang="fr-FR" sz="22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endParaRPr lang="fr-FR" sz="2200" dirty="0">
              <a:latin typeface="Bell MT" panose="02020503060305020303" pitchFamily="18" charset="0"/>
            </a:endParaRPr>
          </a:p>
          <a:p>
            <a:pPr algn="just" eaLnBrk="1" fontAlgn="auto" hangingPunct="1">
              <a:spcAft>
                <a:spcPts val="0"/>
              </a:spcAft>
              <a:defRPr/>
            </a:pPr>
            <a:endParaRPr lang="fr-FR" sz="1650" dirty="0">
              <a:latin typeface="Bell MT" panose="020205030603050203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CA151FF6-E3A2-64E1-98CD-55661518D548}"/>
              </a:ext>
            </a:extLst>
          </p:cNvPr>
          <p:cNvSpPr>
            <a:spLocks noGrp="1" noChangeArrowheads="1"/>
          </p:cNvSpPr>
          <p:nvPr>
            <p:ph type="title"/>
          </p:nvPr>
        </p:nvSpPr>
        <p:spPr/>
        <p:txBody>
          <a:bodyPr/>
          <a:lstStyle/>
          <a:p>
            <a:pPr algn="ctr"/>
            <a:r>
              <a:rPr lang="fr-FR" altLang="fr-FR" b="1">
                <a:latin typeface="Bell MT" panose="02020503060305020303" pitchFamily="18" charset="0"/>
              </a:rPr>
              <a:t>Recours</a:t>
            </a:r>
          </a:p>
        </p:txBody>
      </p:sp>
      <p:sp>
        <p:nvSpPr>
          <p:cNvPr id="3" name="Espace réservé du contenu 2">
            <a:extLst>
              <a:ext uri="{FF2B5EF4-FFF2-40B4-BE49-F238E27FC236}">
                <a16:creationId xmlns:a16="http://schemas.microsoft.com/office/drawing/2014/main" id="{6A6639BE-8246-EB24-1BA1-050931F54752}"/>
              </a:ext>
            </a:extLst>
          </p:cNvPr>
          <p:cNvSpPr>
            <a:spLocks noGrp="1"/>
          </p:cNvSpPr>
          <p:nvPr>
            <p:ph idx="1"/>
          </p:nvPr>
        </p:nvSpPr>
        <p:spPr>
          <a:xfrm>
            <a:off x="755650" y="1706563"/>
            <a:ext cx="7886700" cy="4837112"/>
          </a:xfrm>
        </p:spPr>
        <p:txBody>
          <a:bodyPr/>
          <a:lstStyle/>
          <a:p>
            <a:pPr marL="0" indent="0">
              <a:buFont typeface="Arial" panose="020B0604020202020204" pitchFamily="34" charset="0"/>
              <a:buNone/>
              <a:defRPr/>
            </a:pPr>
            <a:endParaRPr lang="fr-FR"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fr-FR" dirty="0">
                <a:latin typeface="Times New Roman" panose="02020603050405020304" pitchFamily="18" charset="0"/>
                <a:cs typeface="Times New Roman" panose="02020603050405020304" pitchFamily="18" charset="0"/>
              </a:rPr>
              <a:t>Contre la décision de refus d’autorisation de travail, il est possible de saisir le tribunal administratif </a:t>
            </a:r>
            <a:r>
              <a:rPr lang="fr-FR" b="1" dirty="0">
                <a:latin typeface="Times New Roman" panose="02020603050405020304" pitchFamily="18" charset="0"/>
                <a:cs typeface="Times New Roman" panose="02020603050405020304" pitchFamily="18" charset="0"/>
              </a:rPr>
              <a:t>dans un délai de deux mois</a:t>
            </a:r>
            <a:r>
              <a:rPr lang="fr-FR" dirty="0">
                <a:latin typeface="Times New Roman" panose="02020603050405020304" pitchFamily="18" charset="0"/>
                <a:cs typeface="Times New Roman" panose="02020603050405020304" pitchFamily="18" charset="0"/>
              </a:rPr>
              <a:t>. </a:t>
            </a:r>
          </a:p>
          <a:p>
            <a:pPr>
              <a:buFontTx/>
              <a:buChar char="-"/>
              <a:defRPr/>
            </a:pPr>
            <a:endParaRPr lang="fr-FR"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fr-FR"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fr-FR" dirty="0">
                <a:latin typeface="Times New Roman" panose="02020603050405020304" pitchFamily="18" charset="0"/>
                <a:cs typeface="Times New Roman" panose="02020603050405020304" pitchFamily="18" charset="0"/>
              </a:rPr>
              <a:t>Attention, cette décision s’accompagne souvent d’un refus de visa de long séjour. </a:t>
            </a:r>
          </a:p>
          <a:p>
            <a:pPr marL="0" indent="0">
              <a:buFont typeface="Arial" panose="020B0604020202020204" pitchFamily="34" charset="0"/>
              <a:buNone/>
              <a:defRPr/>
            </a:pPr>
            <a:r>
              <a:rPr lang="fr-FR" dirty="0">
                <a:latin typeface="Times New Roman" panose="02020603050405020304" pitchFamily="18" charset="0"/>
                <a:cs typeface="Times New Roman" panose="02020603050405020304" pitchFamily="18" charset="0"/>
              </a:rPr>
              <a:t>Dans ce cas , il faut également : </a:t>
            </a:r>
          </a:p>
          <a:p>
            <a:pPr>
              <a:buFontTx/>
              <a:buChar char="-"/>
              <a:defRPr/>
            </a:pPr>
            <a:r>
              <a:rPr lang="fr-FR" dirty="0">
                <a:latin typeface="Times New Roman" panose="02020603050405020304" pitchFamily="18" charset="0"/>
                <a:cs typeface="Times New Roman" panose="02020603050405020304" pitchFamily="18" charset="0"/>
              </a:rPr>
              <a:t>Saisir la Commission de recours contre les refus de visa d’entrée en France dans un délai de 1 mois</a:t>
            </a:r>
          </a:p>
          <a:p>
            <a:pPr>
              <a:buFontTx/>
              <a:buChar char="-"/>
              <a:defRPr/>
            </a:pPr>
            <a:r>
              <a:rPr lang="fr-FR" dirty="0">
                <a:latin typeface="Times New Roman" panose="02020603050405020304" pitchFamily="18" charset="0"/>
                <a:cs typeface="Times New Roman" panose="02020603050405020304" pitchFamily="18" charset="0"/>
              </a:rPr>
              <a:t>Puis en a de silence durant 2 mois, saisir le tribunal administratif de Nantes contre le refus de visa, dans un délai de deux mois. </a:t>
            </a:r>
          </a:p>
          <a:p>
            <a:pPr>
              <a:buFontTx/>
              <a:buChar char="-"/>
              <a:defRPr/>
            </a:pPr>
            <a:endParaRPr lang="fr-FR"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35FE2-717A-1C07-321E-148CAEF46F20}"/>
              </a:ext>
            </a:extLst>
          </p:cNvPr>
          <p:cNvSpPr>
            <a:spLocks noGrp="1"/>
          </p:cNvSpPr>
          <p:nvPr>
            <p:ph idx="1"/>
          </p:nvPr>
        </p:nvSpPr>
        <p:spPr>
          <a:xfrm>
            <a:off x="395288" y="404813"/>
            <a:ext cx="7886700" cy="4351337"/>
          </a:xfrm>
        </p:spPr>
        <p:txBody>
          <a:bodyPr/>
          <a:lstStyle/>
          <a:p>
            <a:pPr marL="0" indent="0" algn="just" eaLnBrk="1" fontAlgn="auto" hangingPunct="1">
              <a:spcAft>
                <a:spcPts val="0"/>
              </a:spcAft>
              <a:buFont typeface="Arial" panose="020B0604020202020204" pitchFamily="34" charset="0"/>
              <a:buNone/>
              <a:defRPr/>
            </a:pPr>
            <a:endParaRPr lang="fr-FR" sz="20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endParaRPr lang="fr-FR" sz="200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2000" dirty="0">
                <a:latin typeface="Bell MT" panose="02020503060305020303" pitchFamily="18" charset="0"/>
              </a:rPr>
              <a:t>Attention , en cas d’accord : </a:t>
            </a:r>
            <a:r>
              <a:rPr lang="fr-FR" sz="2000" b="1" dirty="0">
                <a:solidFill>
                  <a:srgbClr val="0070C0"/>
                </a:solidFill>
                <a:latin typeface="Bell MT" panose="02020503060305020303" pitchFamily="18" charset="0"/>
              </a:rPr>
              <a:t>UN DROIT AU TRAVAIL CIRCONSCRIT</a:t>
            </a:r>
          </a:p>
          <a:p>
            <a:pPr marL="0" indent="0" algn="just" eaLnBrk="1" fontAlgn="auto" hangingPunct="1">
              <a:spcAft>
                <a:spcPts val="0"/>
              </a:spcAft>
              <a:buFont typeface="Arial" panose="020B0604020202020204" pitchFamily="34" charset="0"/>
              <a:buNone/>
              <a:defRPr/>
            </a:pPr>
            <a:endParaRPr lang="fr-FR" sz="2000" b="1" dirty="0">
              <a:solidFill>
                <a:srgbClr val="0070C0"/>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2000" dirty="0">
                <a:solidFill>
                  <a:srgbClr val="343231"/>
                </a:solidFill>
                <a:latin typeface="Bell MT" panose="02020503060305020303" pitchFamily="18" charset="0"/>
              </a:rPr>
              <a:t>L’autorisation de travail délivrée dans le cadre d’une demande de titre de séjour « salarié » comporte certaines limites.</a:t>
            </a:r>
          </a:p>
          <a:p>
            <a:pPr marL="0" indent="0" algn="just" eaLnBrk="1" fontAlgn="auto" hangingPunct="1">
              <a:spcAft>
                <a:spcPts val="0"/>
              </a:spcAft>
              <a:buFont typeface="Arial" panose="020B0604020202020204" pitchFamily="34" charset="0"/>
              <a:buNone/>
              <a:defRPr/>
            </a:pPr>
            <a:endParaRPr lang="fr-FR" sz="2000" dirty="0">
              <a:solidFill>
                <a:srgbClr val="343231"/>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2000" dirty="0">
                <a:solidFill>
                  <a:srgbClr val="343231"/>
                </a:solidFill>
                <a:latin typeface="Bell MT" panose="02020503060305020303" pitchFamily="18" charset="0"/>
              </a:rPr>
              <a:t>C’est ainsi qu’elle est délivrée pour :</a:t>
            </a:r>
          </a:p>
          <a:p>
            <a:pPr algn="just" eaLnBrk="1" fontAlgn="auto" hangingPunct="1">
              <a:spcAft>
                <a:spcPts val="0"/>
              </a:spcAft>
              <a:buFont typeface="Wingdings" panose="05000000000000000000" pitchFamily="2" charset="2"/>
              <a:buChar char="Ø"/>
              <a:defRPr/>
            </a:pPr>
            <a:r>
              <a:rPr lang="fr-FR" sz="2000" dirty="0">
                <a:solidFill>
                  <a:srgbClr val="343231"/>
                </a:solidFill>
                <a:latin typeface="Bell MT" panose="02020503060305020303" pitchFamily="18" charset="0"/>
              </a:rPr>
              <a:t> l’exercice de l’activité salariée figurant sur le contrat de travail;</a:t>
            </a:r>
          </a:p>
          <a:p>
            <a:pPr algn="just" eaLnBrk="1" fontAlgn="auto" hangingPunct="1">
              <a:spcAft>
                <a:spcPts val="0"/>
              </a:spcAft>
              <a:buFont typeface="Wingdings" panose="05000000000000000000" pitchFamily="2" charset="2"/>
              <a:buChar char="Ø"/>
              <a:defRPr/>
            </a:pPr>
            <a:r>
              <a:rPr lang="fr-FR" sz="2000" dirty="0">
                <a:solidFill>
                  <a:srgbClr val="343231"/>
                </a:solidFill>
                <a:latin typeface="Bell MT" panose="02020503060305020303" pitchFamily="18" charset="0"/>
              </a:rPr>
              <a:t> pour un employeur déterminé;</a:t>
            </a:r>
          </a:p>
          <a:p>
            <a:pPr algn="just" eaLnBrk="1" fontAlgn="auto" hangingPunct="1">
              <a:spcAft>
                <a:spcPts val="0"/>
              </a:spcAft>
              <a:buFont typeface="Wingdings" panose="05000000000000000000" pitchFamily="2" charset="2"/>
              <a:buChar char="Ø"/>
              <a:defRPr/>
            </a:pPr>
            <a:r>
              <a:rPr lang="fr-FR" sz="2000" dirty="0">
                <a:solidFill>
                  <a:srgbClr val="343231"/>
                </a:solidFill>
                <a:latin typeface="Bell MT" panose="02020503060305020303" pitchFamily="18" charset="0"/>
              </a:rPr>
              <a:t> pour une zone géographique qui peut être restreinte en fonction de la « situation de l’emploi ».</a:t>
            </a:r>
            <a:endParaRPr lang="fr-FR" sz="2000" b="1" dirty="0">
              <a:solidFill>
                <a:srgbClr val="343231"/>
              </a:solidFill>
              <a:latin typeface="Bell MT" panose="02020503060305020303" pitchFamily="18" charset="0"/>
            </a:endParaRPr>
          </a:p>
          <a:p>
            <a:pPr>
              <a:defRPr/>
            </a:pP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2F0AFC43-99B5-4368-C732-21A31068F8D5}"/>
              </a:ext>
            </a:extLst>
          </p:cNvPr>
          <p:cNvSpPr>
            <a:spLocks noGrp="1" noChangeArrowheads="1"/>
          </p:cNvSpPr>
          <p:nvPr>
            <p:ph type="title"/>
          </p:nvPr>
        </p:nvSpPr>
        <p:spPr>
          <a:xfrm>
            <a:off x="490538" y="930275"/>
            <a:ext cx="7886700" cy="993775"/>
          </a:xfrm>
        </p:spPr>
        <p:txBody>
          <a:bodyPr/>
          <a:lstStyle/>
          <a:p>
            <a:pPr algn="ctr" eaLnBrk="1" hangingPunct="1"/>
            <a:r>
              <a:rPr lang="fr-FR" altLang="fr-FR" b="1" i="1">
                <a:solidFill>
                  <a:schemeClr val="accent1"/>
                </a:solidFill>
                <a:latin typeface="Bell MT" panose="02020503060305020303" pitchFamily="18" charset="0"/>
              </a:rPr>
              <a:t>Les taxes</a:t>
            </a:r>
          </a:p>
        </p:txBody>
      </p:sp>
      <p:sp>
        <p:nvSpPr>
          <p:cNvPr id="3" name="Content Placeholder 2">
            <a:extLst>
              <a:ext uri="{FF2B5EF4-FFF2-40B4-BE49-F238E27FC236}">
                <a16:creationId xmlns:a16="http://schemas.microsoft.com/office/drawing/2014/main" id="{F17033E1-6FC4-4D19-9A3A-70277DC1575A}"/>
              </a:ext>
            </a:extLst>
          </p:cNvPr>
          <p:cNvSpPr>
            <a:spLocks noGrp="1"/>
          </p:cNvSpPr>
          <p:nvPr>
            <p:ph idx="1"/>
          </p:nvPr>
        </p:nvSpPr>
        <p:spPr>
          <a:xfrm>
            <a:off x="628650" y="1835150"/>
            <a:ext cx="7886700" cy="3654425"/>
          </a:xfrm>
        </p:spPr>
        <p:txBody>
          <a:bodyPr rtlCol="0">
            <a:normAutofit/>
          </a:bodyPr>
          <a:lstStyle/>
          <a:p>
            <a:pPr marL="0" indent="0" eaLnBrk="1" fontAlgn="auto" hangingPunct="1">
              <a:spcAft>
                <a:spcPts val="0"/>
              </a:spcAft>
              <a:buFont typeface="Arial" panose="020B0604020202020204" pitchFamily="34" charset="0"/>
              <a:buNone/>
              <a:defRPr/>
            </a:pPr>
            <a:r>
              <a:rPr lang="fr-FR" sz="1650" dirty="0">
                <a:latin typeface="Bell MT" panose="02020503060305020303" pitchFamily="18" charset="0"/>
              </a:rPr>
              <a:t>Lorsque l'autorisation de travail est accordée, l'employeur doit payer une taxe dont le montant est fixé en fonction du niveau de rémunération du travailleur étranger.</a:t>
            </a:r>
          </a:p>
          <a:p>
            <a:pPr marL="0" indent="0" eaLnBrk="1" fontAlgn="auto" hangingPunct="1">
              <a:spcAft>
                <a:spcPts val="0"/>
              </a:spcAft>
              <a:buFont typeface="Arial" panose="020B0604020202020204" pitchFamily="34" charset="0"/>
              <a:buNone/>
              <a:defRPr/>
            </a:pPr>
            <a:r>
              <a:rPr lang="fr-FR" sz="1650" dirty="0">
                <a:latin typeface="Bell MT" panose="02020503060305020303" pitchFamily="18" charset="0"/>
              </a:rPr>
              <a:t>L'employeur doit payer la taxe dans les 3 mois suivant la délivrance des documents exigés lors de la 1re entrée en France du travailleur (ou de l'autorisation de travail de la 1re admission au séjour en tant que salarié).</a:t>
            </a:r>
          </a:p>
          <a:p>
            <a:pPr eaLnBrk="1" fontAlgn="auto" hangingPunct="1">
              <a:spcAft>
                <a:spcPts val="0"/>
              </a:spcAft>
              <a:buFont typeface="Wingdings" panose="05000000000000000000" pitchFamily="2" charset="2"/>
              <a:buChar char="Ø"/>
              <a:defRPr/>
            </a:pPr>
            <a:r>
              <a:rPr lang="fr-FR" sz="1650" b="1" i="1" dirty="0">
                <a:solidFill>
                  <a:srgbClr val="0070C0"/>
                </a:solidFill>
                <a:latin typeface="Bell MT" panose="02020503060305020303" pitchFamily="18" charset="0"/>
              </a:rPr>
              <a:t>Pour les contrats de 3 à 12 mois</a:t>
            </a:r>
          </a:p>
          <a:p>
            <a:pPr eaLnBrk="1" fontAlgn="auto" hangingPunct="1">
              <a:spcAft>
                <a:spcPts val="0"/>
              </a:spcAft>
              <a:defRPr/>
            </a:pPr>
            <a:endParaRPr lang="fr-FR" sz="1650" dirty="0">
              <a:latin typeface="Bell MT" panose="02020503060305020303" pitchFamily="18" charset="0"/>
            </a:endParaRPr>
          </a:p>
          <a:p>
            <a:pPr eaLnBrk="1" fontAlgn="auto" hangingPunct="1">
              <a:spcAft>
                <a:spcPts val="0"/>
              </a:spcAft>
              <a:defRPr/>
            </a:pPr>
            <a:endParaRPr lang="fr-FR" sz="1650" dirty="0">
              <a:latin typeface="Bell MT" panose="02020503060305020303" pitchFamily="18" charset="0"/>
            </a:endParaRPr>
          </a:p>
        </p:txBody>
      </p:sp>
      <p:pic>
        <p:nvPicPr>
          <p:cNvPr id="47108" name="Picture 6">
            <a:extLst>
              <a:ext uri="{FF2B5EF4-FFF2-40B4-BE49-F238E27FC236}">
                <a16:creationId xmlns:a16="http://schemas.microsoft.com/office/drawing/2014/main" id="{B8DAFBCC-906B-F084-5B02-2BFFB9253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3584575"/>
            <a:ext cx="620236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6B192-E1A2-24AD-E789-BE2F21DBAC54}"/>
              </a:ext>
            </a:extLst>
          </p:cNvPr>
          <p:cNvSpPr>
            <a:spLocks noGrp="1"/>
          </p:cNvSpPr>
          <p:nvPr>
            <p:ph idx="1"/>
          </p:nvPr>
        </p:nvSpPr>
        <p:spPr>
          <a:xfrm>
            <a:off x="554038" y="1208088"/>
            <a:ext cx="7886700" cy="3263900"/>
          </a:xfrm>
        </p:spPr>
        <p:txBody>
          <a:bodyPr rtlCol="0">
            <a:normAutofit/>
          </a:bodyPr>
          <a:lstStyle/>
          <a:p>
            <a:pPr eaLnBrk="1" fontAlgn="auto" hangingPunct="1">
              <a:spcAft>
                <a:spcPts val="0"/>
              </a:spcAft>
              <a:defRPr/>
            </a:pPr>
            <a:r>
              <a:rPr lang="fr-FR" sz="1650" b="1" i="1" dirty="0">
                <a:solidFill>
                  <a:srgbClr val="0070C0"/>
                </a:solidFill>
                <a:latin typeface="Bell MT" panose="02020503060305020303" pitchFamily="18" charset="0"/>
              </a:rPr>
              <a:t>Pour les contrats de plus de 12 mois</a:t>
            </a:r>
          </a:p>
          <a:p>
            <a:pPr marL="0" indent="0" eaLnBrk="1" fontAlgn="auto" hangingPunct="1">
              <a:spcAft>
                <a:spcPts val="0"/>
              </a:spcAft>
              <a:buFont typeface="Arial" panose="020B0604020202020204" pitchFamily="34" charset="0"/>
              <a:buNone/>
              <a:defRPr/>
            </a:pPr>
            <a:endParaRPr lang="fr-FR" sz="1650" b="1" i="1" dirty="0">
              <a:solidFill>
                <a:srgbClr val="0070C0"/>
              </a:solidFill>
              <a:latin typeface="Bell MT" panose="02020503060305020303" pitchFamily="18" charset="0"/>
            </a:endParaRPr>
          </a:p>
        </p:txBody>
      </p:sp>
      <p:pic>
        <p:nvPicPr>
          <p:cNvPr id="48131" name="Picture 4">
            <a:extLst>
              <a:ext uri="{FF2B5EF4-FFF2-40B4-BE49-F238E27FC236}">
                <a16:creationId xmlns:a16="http://schemas.microsoft.com/office/drawing/2014/main" id="{6D33F36E-072E-7873-1A4C-38E4C8301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2163"/>
            <a:ext cx="6969125"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a:extLst>
              <a:ext uri="{FF2B5EF4-FFF2-40B4-BE49-F238E27FC236}">
                <a16:creationId xmlns:a16="http://schemas.microsoft.com/office/drawing/2014/main" id="{C8D48534-9848-944F-79B2-20DED2012165}"/>
              </a:ext>
            </a:extLst>
          </p:cNvPr>
          <p:cNvSpPr>
            <a:spLocks noGrp="1" noChangeArrowheads="1"/>
          </p:cNvSpPr>
          <p:nvPr>
            <p:ph idx="1"/>
          </p:nvPr>
        </p:nvSpPr>
        <p:spPr>
          <a:xfrm>
            <a:off x="628650" y="1196975"/>
            <a:ext cx="7886700" cy="4351338"/>
          </a:xfrm>
        </p:spPr>
        <p:txBody>
          <a:bodyPr/>
          <a:lstStyle/>
          <a:p>
            <a:pPr marL="0" indent="0">
              <a:buFont typeface="Arial" panose="020B0604020202020204" pitchFamily="34" charset="0"/>
              <a:buNone/>
            </a:pPr>
            <a:endParaRPr lang="fr-FR" altLang="fr-FR" sz="3800" b="1">
              <a:latin typeface="Bell MT" panose="02020503060305020303" pitchFamily="18" charset="0"/>
            </a:endParaRPr>
          </a:p>
          <a:p>
            <a:pPr marL="0" indent="0">
              <a:buFont typeface="Arial" panose="020B0604020202020204" pitchFamily="34" charset="0"/>
              <a:buNone/>
            </a:pPr>
            <a:endParaRPr lang="fr-FR" altLang="fr-FR" sz="3800" b="1">
              <a:latin typeface="Bell MT" panose="02020503060305020303" pitchFamily="18" charset="0"/>
            </a:endParaRPr>
          </a:p>
          <a:p>
            <a:pPr marL="0" indent="0">
              <a:buFont typeface="Arial" panose="020B0604020202020204" pitchFamily="34" charset="0"/>
              <a:buNone/>
            </a:pPr>
            <a:endParaRPr lang="fr-FR" altLang="fr-FR" sz="3800" b="1">
              <a:latin typeface="Bell MT" panose="02020503060305020303" pitchFamily="18" charset="0"/>
            </a:endParaRPr>
          </a:p>
          <a:p>
            <a:pPr marL="0" indent="0">
              <a:buFont typeface="Arial" panose="020B0604020202020204" pitchFamily="34" charset="0"/>
              <a:buNone/>
            </a:pPr>
            <a:r>
              <a:rPr lang="fr-FR" altLang="fr-FR" sz="3800" b="1">
                <a:latin typeface="Bell MT" panose="02020503060305020303" pitchFamily="18" charset="0"/>
              </a:rPr>
              <a:t>V. Le travail des demandeurs d’asile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4A0E5BDB-5A91-3116-FD32-A5EBF18701E4}"/>
              </a:ext>
            </a:extLst>
          </p:cNvPr>
          <p:cNvSpPr>
            <a:spLocks noGrp="1" noChangeArrowheads="1"/>
          </p:cNvSpPr>
          <p:nvPr>
            <p:ph type="title"/>
          </p:nvPr>
        </p:nvSpPr>
        <p:spPr/>
        <p:txBody>
          <a:bodyPr/>
          <a:lstStyle/>
          <a:p>
            <a:endParaRPr lang="fr-FR" altLang="fr-FR"/>
          </a:p>
        </p:txBody>
      </p:sp>
      <p:pic>
        <p:nvPicPr>
          <p:cNvPr id="12291" name="Espace réservé du contenu 4">
            <a:extLst>
              <a:ext uri="{FF2B5EF4-FFF2-40B4-BE49-F238E27FC236}">
                <a16:creationId xmlns:a16="http://schemas.microsoft.com/office/drawing/2014/main" id="{AE72AFD5-E9FD-0B93-4FE8-03B60A3CE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4088" y="1933575"/>
            <a:ext cx="7235825" cy="299085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F52CC21-D7C0-9CEC-A6FB-BC6B9CEA9066}"/>
              </a:ext>
            </a:extLst>
          </p:cNvPr>
          <p:cNvSpPr>
            <a:spLocks noGrp="1" noChangeArrowheads="1"/>
          </p:cNvSpPr>
          <p:nvPr>
            <p:ph idx="1"/>
          </p:nvPr>
        </p:nvSpPr>
        <p:spPr>
          <a:xfrm>
            <a:off x="214313" y="188913"/>
            <a:ext cx="8715375" cy="6873875"/>
          </a:xfrm>
          <a:solidFill>
            <a:srgbClr val="FFFFFF"/>
          </a:solidFill>
        </p:spPr>
        <p:txBody>
          <a:bodyPr lIns="68580" tIns="34290" rIns="68580" bIns="34290"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ctr">
              <a:buFont typeface="Arial" panose="020B0604020202020204" pitchFamily="34" charset="0"/>
              <a:buNone/>
              <a:defRPr/>
            </a:pPr>
            <a:r>
              <a:rPr lang="fr-FR" sz="2200" b="1" dirty="0">
                <a:latin typeface="Bell MT" panose="02020503060305020303" pitchFamily="18" charset="0"/>
              </a:rPr>
              <a:t>CONDITIONS POUR POUVOIR DEMANDER </a:t>
            </a:r>
          </a:p>
          <a:p>
            <a:pPr marL="0" indent="0" algn="ctr">
              <a:buFont typeface="Arial" panose="020B0604020202020204" pitchFamily="34" charset="0"/>
              <a:buNone/>
              <a:defRPr/>
            </a:pPr>
            <a:r>
              <a:rPr lang="fr-FR" sz="2200" b="1" dirty="0">
                <a:latin typeface="Bell MT" panose="02020503060305020303" pitchFamily="18" charset="0"/>
              </a:rPr>
              <a:t>UNE AUTORISTAION DE TRAVAIL</a:t>
            </a:r>
          </a:p>
          <a:p>
            <a:pPr marL="0" indent="0" algn="ctr">
              <a:buFont typeface="Arial" panose="020B0604020202020204" pitchFamily="34" charset="0"/>
              <a:buNone/>
              <a:defRPr/>
            </a:pPr>
            <a:endParaRPr lang="fr-FR" sz="2200" b="1" dirty="0">
              <a:latin typeface="Bell MT" panose="02020503060305020303" pitchFamily="18" charset="0"/>
            </a:endParaRPr>
          </a:p>
          <a:p>
            <a:pPr marL="0" indent="0" algn="ctr">
              <a:buFont typeface="Arial" panose="020B0604020202020204" pitchFamily="34" charset="0"/>
              <a:buNone/>
              <a:defRPr/>
            </a:pPr>
            <a:endParaRPr lang="fr-FR" sz="2200" b="1" dirty="0">
              <a:latin typeface="Bell MT" panose="02020503060305020303" pitchFamily="18" charset="0"/>
            </a:endParaRPr>
          </a:p>
          <a:p>
            <a:pPr marL="0" indent="0" algn="just">
              <a:buFont typeface="Arial" panose="020B0604020202020204" pitchFamily="34" charset="0"/>
              <a:buNone/>
              <a:defRPr/>
            </a:pPr>
            <a:r>
              <a:rPr lang="fr-FR" sz="2200" dirty="0">
                <a:latin typeface="Bell MT" panose="02020503060305020303" pitchFamily="18" charset="0"/>
              </a:rPr>
              <a:t>Articles 554-1 et suivants du Code de l’entrée et du séjour des étrangers et du droit d’asile (CESEDA)</a:t>
            </a:r>
          </a:p>
          <a:p>
            <a:pPr marL="0" indent="0" algn="just">
              <a:buFont typeface="Arial" panose="020B0604020202020204" pitchFamily="34" charset="0"/>
              <a:buNone/>
              <a:defRPr/>
            </a:pPr>
            <a:endParaRPr lang="fr-FR" sz="2200" dirty="0">
              <a:latin typeface="Bell MT" panose="02020503060305020303" pitchFamily="18" charset="0"/>
            </a:endParaRPr>
          </a:p>
          <a:p>
            <a:pPr algn="just">
              <a:buFont typeface="Wingdings" panose="05000000000000000000" pitchFamily="2" charset="2"/>
              <a:buChar char="Ø"/>
              <a:defRPr/>
            </a:pPr>
            <a:r>
              <a:rPr lang="fr-FR" sz="2200" dirty="0">
                <a:latin typeface="Bell MT" panose="02020503060305020303" pitchFamily="18" charset="0"/>
              </a:rPr>
              <a:t>L'accès au marché du travail peut être autorisé au demandeur d'asile lorsque l'Office français de protection des réfugiés et apatrides, pour des raisons qui ne sont pas imputables au demandeur, n'a pas statué sur la demande d'asile dans un délai de six mois à compter de l'introduction de la demande. </a:t>
            </a:r>
          </a:p>
          <a:p>
            <a:pPr marL="0" indent="0" algn="just">
              <a:buFont typeface="Arial" panose="020B0604020202020204" pitchFamily="34" charset="0"/>
              <a:buNone/>
              <a:defRPr/>
            </a:pPr>
            <a:r>
              <a:rPr lang="fr-FR" sz="2200" dirty="0">
                <a:latin typeface="Bell MT" panose="02020503060305020303" pitchFamily="18" charset="0"/>
              </a:rPr>
              <a:t>Applicable pour les dublinés : CE 24 février 2022 n°450285</a:t>
            </a:r>
          </a:p>
          <a:p>
            <a:pPr marL="0" indent="0" algn="just">
              <a:buFont typeface="Arial" panose="020B0604020202020204" pitchFamily="34" charset="0"/>
              <a:buNone/>
              <a:defRPr/>
            </a:pPr>
            <a:endParaRPr lang="fr-FR" sz="2200" dirty="0">
              <a:latin typeface="Bell MT" panose="02020503060305020303" pitchFamily="18" charset="0"/>
            </a:endParaRPr>
          </a:p>
          <a:p>
            <a:pPr>
              <a:buFont typeface="Wingdings" panose="05000000000000000000" pitchFamily="2" charset="2"/>
              <a:buChar char="Ø"/>
              <a:defRPr/>
            </a:pPr>
            <a:r>
              <a:rPr lang="fr-FR" sz="2200" dirty="0">
                <a:latin typeface="Bell MT" panose="02020503060305020303" pitchFamily="18" charset="0"/>
              </a:rPr>
              <a:t>Attention, si le demandeur d’asile n’a pas usé de la possibilité d’avoir une autorisation de travail alors que sa demande était pendante devant l’OFPRA, il ne peut pas demander une autorisation alors que sa demande est en cours d’examen par la CNDA. </a:t>
            </a:r>
          </a:p>
          <a:p>
            <a:pPr>
              <a:defRPr/>
            </a:pPr>
            <a:endParaRPr lang="fr-FR" sz="2200" dirty="0">
              <a:solidFill>
                <a:srgbClr val="000000"/>
              </a:solidFill>
            </a:endParaRPr>
          </a:p>
          <a:p>
            <a:pPr marL="0" indent="0">
              <a:lnSpc>
                <a:spcPct val="100000"/>
              </a:lnSpc>
              <a:buFont typeface="Arial" panose="020B0604020202020204" pitchFamily="34" charset="0"/>
              <a:buNone/>
              <a:defRPr/>
            </a:pPr>
            <a:endParaRPr lang="fr-FR" altLang="fr-FR" sz="2200" dirty="0">
              <a:solidFill>
                <a:srgbClr val="000000"/>
              </a:solidFill>
              <a:cs typeface="Arial" panose="020B0604020202020204" pitchFamily="34" charset="0"/>
            </a:endParaRPr>
          </a:p>
          <a:p>
            <a:pPr marL="0" indent="0">
              <a:lnSpc>
                <a:spcPct val="100000"/>
              </a:lnSpc>
              <a:buFont typeface="Arial" panose="020B0604020202020204" pitchFamily="34" charset="0"/>
              <a:buNone/>
              <a:defRPr/>
            </a:pPr>
            <a:endParaRPr lang="fr-FR" altLang="fr-FR" sz="2200" dirty="0">
              <a:solidFill>
                <a:srgbClr val="000000"/>
              </a:solidFill>
              <a:cs typeface="Arial" panose="020B0604020202020204" pitchFamily="34" charset="0"/>
            </a:endParaRPr>
          </a:p>
          <a:p>
            <a:pPr marL="0" indent="0">
              <a:lnSpc>
                <a:spcPct val="100000"/>
              </a:lnSpc>
              <a:buFont typeface="Arial" panose="020B0604020202020204" pitchFamily="34" charset="0"/>
              <a:buNone/>
              <a:defRPr/>
            </a:pPr>
            <a:endParaRPr lang="fr-FR" altLang="fr-FR" sz="2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2">
            <a:extLst>
              <a:ext uri="{FF2B5EF4-FFF2-40B4-BE49-F238E27FC236}">
                <a16:creationId xmlns:a16="http://schemas.microsoft.com/office/drawing/2014/main" id="{4B1F3B1F-D237-0C5B-39F3-6EBA4673B7D1}"/>
              </a:ext>
            </a:extLst>
          </p:cNvPr>
          <p:cNvSpPr>
            <a:spLocks noGrp="1" noChangeArrowheads="1"/>
          </p:cNvSpPr>
          <p:nvPr>
            <p:ph idx="1"/>
          </p:nvPr>
        </p:nvSpPr>
        <p:spPr>
          <a:xfrm>
            <a:off x="628650" y="1485900"/>
            <a:ext cx="7886700" cy="4003675"/>
          </a:xfrm>
        </p:spPr>
        <p:txBody>
          <a:bodyPr/>
          <a:lstStyle/>
          <a:p>
            <a:pPr marL="0" indent="0" algn="ctr">
              <a:buFont typeface="Arial" panose="020B0604020202020204" pitchFamily="34" charset="0"/>
              <a:buNone/>
            </a:pPr>
            <a:r>
              <a:rPr lang="fr-FR" altLang="fr-FR" b="1">
                <a:latin typeface="Bell MT" panose="02020503060305020303" pitchFamily="18" charset="0"/>
              </a:rPr>
              <a:t>CONDITIONS POUR POUVOIR OBTENIR</a:t>
            </a:r>
          </a:p>
          <a:p>
            <a:pPr marL="0" indent="0" algn="ctr">
              <a:buFont typeface="Arial" panose="020B0604020202020204" pitchFamily="34" charset="0"/>
              <a:buNone/>
            </a:pPr>
            <a:r>
              <a:rPr lang="fr-FR" altLang="fr-FR" b="1">
                <a:latin typeface="Bell MT" panose="02020503060305020303" pitchFamily="18" charset="0"/>
              </a:rPr>
              <a:t>UNE AUTORISATION DE TRAVAIL POUR LES DA</a:t>
            </a:r>
          </a:p>
          <a:p>
            <a:pPr marL="0" indent="0" algn="ctr">
              <a:buFont typeface="Arial" panose="020B0604020202020204" pitchFamily="34" charset="0"/>
              <a:buNone/>
            </a:pPr>
            <a:endParaRPr lang="fr-FR" altLang="fr-FR" b="1">
              <a:latin typeface="Bell MT" panose="02020503060305020303" pitchFamily="18" charset="0"/>
            </a:endParaRPr>
          </a:p>
          <a:p>
            <a:pPr marL="0" indent="0" algn="just">
              <a:buFont typeface="Arial" panose="020B0604020202020204" pitchFamily="34" charset="0"/>
              <a:buNone/>
            </a:pPr>
            <a:r>
              <a:rPr lang="fr-FR" altLang="fr-FR" b="1">
                <a:latin typeface="Hero New"/>
              </a:rPr>
              <a:t>PRINCIPE : </a:t>
            </a:r>
          </a:p>
          <a:p>
            <a:pPr marL="0" indent="0" algn="just">
              <a:buFont typeface="Arial" panose="020B0604020202020204" pitchFamily="34" charset="0"/>
              <a:buNone/>
            </a:pPr>
            <a:r>
              <a:rPr lang="fr-FR" altLang="fr-FR">
                <a:latin typeface="Hero New"/>
              </a:rPr>
              <a:t>Le demandeur d'asile est soumis aux règles de droit commun applicables aux travailleurs étrangers pour la délivrance d'une autorisation de travail : </a:t>
            </a:r>
          </a:p>
          <a:p>
            <a:pPr marL="0" indent="0" algn="ctr">
              <a:buFont typeface="Arial" panose="020B0604020202020204" pitchFamily="34" charset="0"/>
              <a:buNone/>
            </a:pPr>
            <a:r>
              <a:rPr lang="fr-FR" altLang="fr-FR" b="1">
                <a:latin typeface="Hero New"/>
              </a:rPr>
              <a:t>opposabilité de la situation de l’emploi</a:t>
            </a:r>
          </a:p>
          <a:p>
            <a:pPr marL="0" indent="0" algn="just">
              <a:buFont typeface="Arial" panose="020B0604020202020204" pitchFamily="34" charset="0"/>
              <a:buNone/>
            </a:pPr>
            <a:endParaRPr lang="fr-FR" altLang="fr-FR" b="1">
              <a:latin typeface="Hero New"/>
            </a:endParaRPr>
          </a:p>
          <a:p>
            <a:pPr marL="0" indent="0" algn="just">
              <a:buFont typeface="Arial" panose="020B0604020202020204" pitchFamily="34" charset="0"/>
              <a:buNone/>
            </a:pPr>
            <a:r>
              <a:rPr lang="fr-FR" altLang="fr-FR" b="1">
                <a:latin typeface="Hero New"/>
              </a:rPr>
              <a:t>EXCEPTION :</a:t>
            </a:r>
          </a:p>
          <a:p>
            <a:pPr marL="0" indent="0" algn="just">
              <a:buFont typeface="Arial" panose="020B0604020202020204" pitchFamily="34" charset="0"/>
              <a:buNone/>
            </a:pPr>
            <a:r>
              <a:rPr lang="fr-FR" altLang="fr-FR">
                <a:latin typeface="Hero New"/>
              </a:rPr>
              <a:t> Liste des métiers en tension :  Arrêté du 1</a:t>
            </a:r>
            <a:r>
              <a:rPr lang="fr-FR" altLang="fr-FR" baseline="30000">
                <a:latin typeface="Hero New"/>
              </a:rPr>
              <a:t>er</a:t>
            </a:r>
            <a:r>
              <a:rPr lang="fr-FR" altLang="fr-FR">
                <a:latin typeface="Hero New"/>
              </a:rPr>
              <a:t> avril 2021 </a:t>
            </a:r>
          </a:p>
          <a:p>
            <a:pPr marL="0" indent="0" algn="just">
              <a:buFont typeface="Arial" panose="020B0604020202020204" pitchFamily="34" charset="0"/>
              <a:buNone/>
            </a:pPr>
            <a:r>
              <a:rPr lang="fr-FR" altLang="fr-FR">
                <a:latin typeface="Hero New"/>
              </a:rPr>
              <a:t> Accords bilatéraux… (Voir fiche récap O.S.E)</a:t>
            </a:r>
            <a:endParaRPr lang="fr-FR" alt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30F66-3258-0DB3-A06B-F3DED5380D86}"/>
              </a:ext>
            </a:extLst>
          </p:cNvPr>
          <p:cNvSpPr>
            <a:spLocks noGrp="1"/>
          </p:cNvSpPr>
          <p:nvPr>
            <p:ph idx="1"/>
          </p:nvPr>
        </p:nvSpPr>
        <p:spPr>
          <a:xfrm>
            <a:off x="628650" y="1120775"/>
            <a:ext cx="7886700" cy="4368800"/>
          </a:xfrm>
        </p:spPr>
        <p:txBody>
          <a:bodyPr>
            <a:normAutofit fontScale="85000" lnSpcReduction="20000"/>
          </a:bodyPr>
          <a:lstStyle/>
          <a:p>
            <a:pPr marL="0" indent="0">
              <a:lnSpc>
                <a:spcPct val="100000"/>
              </a:lnSpc>
              <a:spcBef>
                <a:spcPct val="0"/>
              </a:spcBef>
              <a:buFont typeface="Arial" panose="020B0604020202020204" pitchFamily="34" charset="0"/>
              <a:buNone/>
              <a:defRPr/>
            </a:pPr>
            <a:endParaRPr lang="fr-FR" altLang="fr-FR" b="1" dirty="0">
              <a:solidFill>
                <a:srgbClr val="000000"/>
              </a:solidFill>
              <a:latin typeface="Bell MT" panose="02020503060305020303" pitchFamily="18" charset="0"/>
              <a:cs typeface="Arial" panose="020B0604020202020204" pitchFamily="34" charset="0"/>
            </a:endParaRPr>
          </a:p>
          <a:p>
            <a:pPr marL="0" indent="0">
              <a:lnSpc>
                <a:spcPct val="100000"/>
              </a:lnSpc>
              <a:spcBef>
                <a:spcPct val="0"/>
              </a:spcBef>
              <a:buFont typeface="Arial" panose="020B0604020202020204" pitchFamily="34" charset="0"/>
              <a:buNone/>
              <a:defRPr/>
            </a:pPr>
            <a:endParaRPr lang="fr-FR" altLang="fr-FR" sz="2475" b="1" dirty="0">
              <a:solidFill>
                <a:srgbClr val="003300"/>
              </a:solidFill>
              <a:latin typeface="Bell MT" panose="02020503060305020303" pitchFamily="18" charset="0"/>
              <a:cs typeface="Arial" panose="020B0604020202020204" pitchFamily="34" charset="0"/>
            </a:endParaRPr>
          </a:p>
          <a:p>
            <a:pPr marL="0" indent="0">
              <a:lnSpc>
                <a:spcPct val="100000"/>
              </a:lnSpc>
              <a:spcBef>
                <a:spcPct val="0"/>
              </a:spcBef>
              <a:buFont typeface="Arial" panose="020B0604020202020204" pitchFamily="34" charset="0"/>
              <a:buNone/>
              <a:defRPr/>
            </a:pPr>
            <a:r>
              <a:rPr lang="fr-FR" altLang="fr-FR" sz="2475" b="1" dirty="0">
                <a:solidFill>
                  <a:srgbClr val="003300"/>
                </a:solidFill>
                <a:latin typeface="Bell MT" panose="02020503060305020303" pitchFamily="18" charset="0"/>
                <a:cs typeface="Arial" panose="020B0604020202020204" pitchFamily="34" charset="0"/>
              </a:rPr>
              <a:t>Faire une demande d’autorisation de travail sur l’ANEF</a:t>
            </a:r>
          </a:p>
          <a:p>
            <a:pPr>
              <a:defRPr/>
            </a:pPr>
            <a:endParaRPr lang="fr-FR" dirty="0">
              <a:solidFill>
                <a:srgbClr val="000000"/>
              </a:solidFill>
              <a:latin typeface="Bell MT" panose="02020503060305020303" pitchFamily="18" charset="0"/>
            </a:endParaRPr>
          </a:p>
          <a:p>
            <a:pPr>
              <a:defRPr/>
            </a:pPr>
            <a:r>
              <a:rPr lang="fr-FR" dirty="0">
                <a:solidFill>
                  <a:srgbClr val="000000"/>
                </a:solidFill>
                <a:latin typeface="Bell MT" panose="02020503060305020303" pitchFamily="18" charset="0"/>
              </a:rPr>
              <a:t>La démarche se fait en ligne, sur le site de l’ANEF : </a:t>
            </a:r>
            <a:r>
              <a:rPr lang="fr-FR" dirty="0">
                <a:solidFill>
                  <a:srgbClr val="000000"/>
                </a:solidFill>
                <a:latin typeface="Bell MT" panose="02020503060305020303" pitchFamily="18" charset="0"/>
                <a:hlinkClick r:id="rId2"/>
              </a:rPr>
              <a:t>https://administration-etrangers-en-france.interieur.gouv.fr/immiprousager/#/information</a:t>
            </a:r>
            <a:endParaRPr lang="fr-FR" dirty="0">
              <a:solidFill>
                <a:srgbClr val="000000"/>
              </a:solidFill>
              <a:latin typeface="Bell MT" panose="02020503060305020303" pitchFamily="18" charset="0"/>
            </a:endParaRPr>
          </a:p>
          <a:p>
            <a:pPr marL="0" indent="0">
              <a:buFont typeface="Arial" panose="020B0604020202020204" pitchFamily="34" charset="0"/>
              <a:buNone/>
              <a:defRPr/>
            </a:pPr>
            <a:endParaRPr lang="fr-FR" dirty="0">
              <a:solidFill>
                <a:srgbClr val="000000"/>
              </a:solidFill>
              <a:latin typeface="Bell MT" panose="02020503060305020303" pitchFamily="18" charset="0"/>
            </a:endParaRPr>
          </a:p>
          <a:p>
            <a:pPr>
              <a:defRPr/>
            </a:pPr>
            <a:r>
              <a:rPr lang="fr-FR" b="1" dirty="0">
                <a:solidFill>
                  <a:srgbClr val="000000"/>
                </a:solidFill>
                <a:latin typeface="Bell MT" panose="02020503060305020303" pitchFamily="18" charset="0"/>
              </a:rPr>
              <a:t>Attention ! </a:t>
            </a:r>
            <a:r>
              <a:rPr lang="fr-FR" dirty="0">
                <a:solidFill>
                  <a:srgbClr val="000000"/>
                </a:solidFill>
                <a:latin typeface="Bell MT" panose="02020503060305020303" pitchFamily="18" charset="0"/>
              </a:rPr>
              <a:t>Il ne faut pas changer d’entreprise ; l’autorisation de travail n’est valable que pour le contrat de travail qui a été présenté pour l’autorisation de travail</a:t>
            </a:r>
          </a:p>
          <a:p>
            <a:pPr algn="just">
              <a:defRPr/>
            </a:pPr>
            <a:endParaRPr lang="fr-FR" dirty="0">
              <a:solidFill>
                <a:srgbClr val="000000"/>
              </a:solidFill>
              <a:latin typeface="Bell MT" panose="02020503060305020303" pitchFamily="18" charset="0"/>
            </a:endParaRPr>
          </a:p>
          <a:p>
            <a:pPr algn="just">
              <a:defRPr/>
            </a:pPr>
            <a:r>
              <a:rPr lang="fr-FR" dirty="0">
                <a:solidFill>
                  <a:srgbClr val="000000"/>
                </a:solidFill>
                <a:latin typeface="Bell MT" panose="02020503060305020303" pitchFamily="18" charset="0"/>
              </a:rPr>
              <a:t>En cas de perte d’emploi, le DA , pourra pas inscrire à Pôle emploi, et éventuellement percevoir une prestation chômage, que si le contrat de travail a été rompu avant son terme pour un motif imputable à l’employeur ou pour un cas de force majeure. Dans ce cas, comme tout demandeur d’emploi, les demandeurs d’asile peuvent en principe bénéficier de plusieurs types de formation professionnelle (voir avec Pôle emploi). Dans la pratique, cet accès à un financement pour une formation professionnelle est difficile à obtenir.</a:t>
            </a:r>
          </a:p>
          <a:p>
            <a:pPr>
              <a:defRPr/>
            </a:pP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B80BC3-79B0-54E1-3300-CD1FB95DEBB1}"/>
              </a:ext>
            </a:extLst>
          </p:cNvPr>
          <p:cNvSpPr>
            <a:spLocks noGrp="1"/>
          </p:cNvSpPr>
          <p:nvPr>
            <p:ph idx="1"/>
          </p:nvPr>
        </p:nvSpPr>
        <p:spPr>
          <a:xfrm>
            <a:off x="468313" y="836613"/>
            <a:ext cx="7886700" cy="3263900"/>
          </a:xfrm>
        </p:spPr>
        <p:txBody>
          <a:bodyPr>
            <a:normAutofit fontScale="25000" lnSpcReduction="20000"/>
          </a:bodyPr>
          <a:lstStyle/>
          <a:p>
            <a:pPr algn="just">
              <a:defRPr/>
            </a:pPr>
            <a:endParaRPr lang="fr-FR" sz="8800" dirty="0">
              <a:latin typeface="Bell MT" panose="02020503060305020303" pitchFamily="18" charset="0"/>
            </a:endParaRPr>
          </a:p>
          <a:p>
            <a:pPr algn="just">
              <a:defRPr/>
            </a:pPr>
            <a:r>
              <a:rPr lang="fr-FR" sz="8800" dirty="0">
                <a:latin typeface="Bell MT" panose="02020503060305020303" pitchFamily="18" charset="0"/>
              </a:rPr>
              <a:t>Le silence gardé par la DREETS pendant deux mois sur la demande d’autorisation de travail vaut acceptation</a:t>
            </a:r>
          </a:p>
          <a:p>
            <a:pPr algn="just">
              <a:defRPr/>
            </a:pPr>
            <a:endParaRPr lang="fr-FR" sz="8800" dirty="0">
              <a:latin typeface="Bell MT" panose="02020503060305020303" pitchFamily="18" charset="0"/>
            </a:endParaRPr>
          </a:p>
          <a:p>
            <a:pPr>
              <a:defRPr/>
            </a:pPr>
            <a:r>
              <a:rPr lang="fr-FR" sz="8800" dirty="0">
                <a:latin typeface="Bell MT" panose="02020503060305020303" pitchFamily="18" charset="0"/>
              </a:rPr>
              <a:t>L’autorisation est applicable pour la durée du droit au maintien sur le territoire du demandeur d’asile. </a:t>
            </a:r>
          </a:p>
          <a:p>
            <a:pPr algn="just">
              <a:buFont typeface="Arial" panose="020B0604020202020204" pitchFamily="34" charset="0"/>
              <a:buNone/>
              <a:defRPr/>
            </a:pPr>
            <a:endParaRPr lang="fr-FR" sz="8800" dirty="0">
              <a:latin typeface="Bell MT" panose="02020503060305020303" pitchFamily="18" charset="0"/>
            </a:endParaRPr>
          </a:p>
          <a:p>
            <a:pPr algn="just">
              <a:defRPr/>
            </a:pPr>
            <a:r>
              <a:rPr lang="fr-FR" sz="8800" dirty="0">
                <a:latin typeface="Bell MT" panose="02020503060305020303" pitchFamily="18" charset="0"/>
              </a:rPr>
              <a:t>Le demandeur d'asile qui accède au marché du travail, dans les conditions prévues au premier alinéa du présent article, bénéficie des actions de formation professionnelle continue prévues à l'</a:t>
            </a:r>
            <a:r>
              <a:rPr lang="fr-FR" sz="8800" dirty="0">
                <a:latin typeface="Bell MT" panose="02020503060305020303" pitchFamily="18" charset="0"/>
                <a:hlinkClick r:id="rId2"/>
              </a:rPr>
              <a:t>article L. 6313-1 du code du travail</a:t>
            </a:r>
            <a:r>
              <a:rPr lang="fr-FR" sz="8800" dirty="0">
                <a:latin typeface="Bell MT" panose="02020503060305020303" pitchFamily="18" charset="0"/>
              </a:rPr>
              <a:t>.</a:t>
            </a:r>
          </a:p>
          <a:p>
            <a:pPr>
              <a:defRPr/>
            </a:pPr>
            <a:endParaRPr lang="fr-FR" dirty="0">
              <a:latin typeface="Bell MT" panose="020205030603050203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76EF0B1F-C9B2-EE60-181B-A9FC0E95B149}"/>
              </a:ext>
            </a:extLst>
          </p:cNvPr>
          <p:cNvSpPr>
            <a:spLocks noGrp="1" noChangeArrowheads="1"/>
          </p:cNvSpPr>
          <p:nvPr>
            <p:ph type="title"/>
          </p:nvPr>
        </p:nvSpPr>
        <p:spPr>
          <a:xfrm>
            <a:off x="628650" y="2863850"/>
            <a:ext cx="7886700" cy="995363"/>
          </a:xfrm>
        </p:spPr>
        <p:txBody>
          <a:bodyPr/>
          <a:lstStyle/>
          <a:p>
            <a:pPr algn="ctr"/>
            <a:r>
              <a:rPr lang="fr-FR" altLang="fr-FR" b="1">
                <a:latin typeface="Bell MT" panose="02020503060305020303" pitchFamily="18" charset="0"/>
                <a:cs typeface="Times New Roman" panose="02020603050405020304" pitchFamily="18" charset="0"/>
              </a:rPr>
              <a:t>VI. L’admission exceptionnelle au séjour à raison du travail</a:t>
            </a:r>
            <a:br>
              <a:rPr lang="fr-FR" altLang="fr-FR">
                <a:latin typeface="Bell MT" panose="02020503060305020303" pitchFamily="18" charset="0"/>
                <a:cs typeface="Times New Roman" panose="02020603050405020304" pitchFamily="18" charset="0"/>
              </a:rPr>
            </a:br>
            <a:endParaRPr lang="fr-FR" altLang="fr-FR">
              <a:latin typeface="Aptos Display" panose="020B0004020202020204" pitchFamily="34"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28C46-E327-1D5E-516B-F87E07A53657}"/>
              </a:ext>
            </a:extLst>
          </p:cNvPr>
          <p:cNvSpPr>
            <a:spLocks noGrp="1"/>
          </p:cNvSpPr>
          <p:nvPr>
            <p:ph type="title"/>
          </p:nvPr>
        </p:nvSpPr>
        <p:spPr>
          <a:xfrm>
            <a:off x="1646238" y="1214438"/>
            <a:ext cx="5851525" cy="403225"/>
          </a:xfrm>
        </p:spPr>
        <p:txBody>
          <a:bodyPr rtlCol="0">
            <a:noAutofit/>
          </a:bodyPr>
          <a:lstStyle/>
          <a:p>
            <a:pPr eaLnBrk="1" fontAlgn="auto" hangingPunct="1">
              <a:spcAft>
                <a:spcPts val="0"/>
              </a:spcAft>
              <a:defRPr/>
            </a:pPr>
            <a:r>
              <a:rPr sz="2138" b="1" dirty="0">
                <a:solidFill>
                  <a:srgbClr val="0070C0"/>
                </a:solidFill>
                <a:latin typeface="Bell MT" panose="02020503060305020303" pitchFamily="18" charset="0"/>
              </a:rPr>
              <a:t>La loi prévoyait jusqu’ici  la possibilité d’une admission exceptionnelle au séjour dans 3 cas</a:t>
            </a:r>
          </a:p>
        </p:txBody>
      </p:sp>
      <p:sp>
        <p:nvSpPr>
          <p:cNvPr id="3" name="Espace réservé du contenu 2">
            <a:extLst>
              <a:ext uri="{FF2B5EF4-FFF2-40B4-BE49-F238E27FC236}">
                <a16:creationId xmlns:a16="http://schemas.microsoft.com/office/drawing/2014/main" id="{78504047-E96E-11F1-9207-CBBBA600ACE0}"/>
              </a:ext>
            </a:extLst>
          </p:cNvPr>
          <p:cNvSpPr>
            <a:spLocks noGrp="1"/>
          </p:cNvSpPr>
          <p:nvPr>
            <p:ph idx="1"/>
          </p:nvPr>
        </p:nvSpPr>
        <p:spPr>
          <a:xfrm>
            <a:off x="407773" y="1916832"/>
            <a:ext cx="8396417" cy="3888432"/>
          </a:xfrm>
        </p:spPr>
        <p:txBody>
          <a:bodyPr rtlCol="0">
            <a:normAutofit/>
          </a:bodyPr>
          <a:lstStyle/>
          <a:p>
            <a:pPr marL="0" indent="0" algn="just" eaLnBrk="1" fontAlgn="auto" hangingPunct="1">
              <a:spcAft>
                <a:spcPts val="0"/>
              </a:spcAft>
              <a:buFont typeface="Arial" panose="020B0604020202020204" pitchFamily="34" charset="0"/>
              <a:buNone/>
              <a:defRPr/>
            </a:pPr>
            <a:r>
              <a:rPr sz="1650" dirty="0">
                <a:latin typeface="Bell MT" panose="02020503060305020303" pitchFamily="18" charset="0"/>
              </a:rPr>
              <a:t>Pour les personnes étrangères se trouvant en France en situation irrégulière, l’article </a:t>
            </a:r>
            <a:r>
              <a:rPr sz="1650" dirty="0">
                <a:highlight>
                  <a:srgbClr val="FFFF00"/>
                </a:highlight>
                <a:latin typeface="Bell MT" panose="02020503060305020303" pitchFamily="18" charset="0"/>
              </a:rPr>
              <a:t>L 435-1 </a:t>
            </a:r>
            <a:r>
              <a:rPr sz="1650" dirty="0">
                <a:latin typeface="Bell MT" panose="02020503060305020303" pitchFamily="18" charset="0"/>
              </a:rPr>
              <a:t>du CESEDA prévoit que  : </a:t>
            </a:r>
          </a:p>
          <a:p>
            <a:pPr marL="0" indent="7144" algn="just" eaLnBrk="1" fontAlgn="auto" hangingPunct="1">
              <a:spcAft>
                <a:spcPts val="0"/>
              </a:spcAft>
              <a:buFont typeface="Arial" panose="020B0604020202020204" pitchFamily="34" charset="0"/>
              <a:buNone/>
              <a:defRPr/>
            </a:pPr>
            <a:r>
              <a:rPr sz="1650" dirty="0">
                <a:latin typeface="Bell MT" panose="02020503060305020303" pitchFamily="18" charset="0"/>
              </a:rPr>
              <a:t>« </a:t>
            </a:r>
            <a:r>
              <a:rPr sz="1650" i="1" dirty="0">
                <a:latin typeface="Bell MT" panose="02020503060305020303" pitchFamily="18" charset="0"/>
              </a:rPr>
              <a:t>La carte de séjour temporaire  vie privée et familiale ou « salarié » ou « </a:t>
            </a:r>
            <a:r>
              <a:rPr sz="1650" dirty="0">
                <a:latin typeface="Bell MT" panose="02020503060305020303" pitchFamily="18" charset="0"/>
              </a:rPr>
              <a:t>travailleur</a:t>
            </a:r>
            <a:r>
              <a:rPr sz="1650" i="1" dirty="0">
                <a:latin typeface="Bell MT" panose="02020503060305020303" pitchFamily="18" charset="0"/>
              </a:rPr>
              <a:t> temporaire » peut être délivrée, à l'étranger dont l'admission au séjour répond à des </a:t>
            </a:r>
            <a:r>
              <a:rPr sz="1650" b="1" i="1" dirty="0">
                <a:latin typeface="Bell MT" panose="02020503060305020303" pitchFamily="18" charset="0"/>
              </a:rPr>
              <a:t>considérations humanitaires ou se justifie au regard des motifs exceptionnels</a:t>
            </a:r>
            <a:r>
              <a:rPr sz="1650" i="1" dirty="0">
                <a:latin typeface="Bell MT" panose="02020503060305020303" pitchFamily="18" charset="0"/>
              </a:rPr>
              <a:t> qu'il fait valoir, sans qu’il ait à présenter un visa de long </a:t>
            </a:r>
            <a:r>
              <a:rPr sz="1650" dirty="0">
                <a:latin typeface="Bell MT" panose="02020503060305020303" pitchFamily="18" charset="0"/>
              </a:rPr>
              <a:t>séjour ». </a:t>
            </a:r>
          </a:p>
          <a:p>
            <a:pPr marL="0" indent="7144" algn="just" eaLnBrk="1" fontAlgn="auto" hangingPunct="1">
              <a:spcAft>
                <a:spcPts val="0"/>
              </a:spcAft>
              <a:buFont typeface="Arial" panose="020B0604020202020204" pitchFamily="34" charset="0"/>
              <a:buNone/>
              <a:defRPr/>
            </a:pPr>
            <a:endParaRPr sz="1650" dirty="0">
              <a:latin typeface="Bell MT" panose="02020503060305020303" pitchFamily="18" charset="0"/>
            </a:endParaRPr>
          </a:p>
          <a:p>
            <a:pPr>
              <a:defRPr/>
            </a:pPr>
            <a:r>
              <a:rPr sz="1650" dirty="0">
                <a:highlight>
                  <a:srgbClr val="FFFF00"/>
                </a:highlight>
                <a:latin typeface="Bell MT" panose="02020503060305020303" pitchFamily="18" charset="0"/>
              </a:rPr>
              <a:t>L 435-2 </a:t>
            </a:r>
            <a:r>
              <a:rPr sz="1650" dirty="0">
                <a:latin typeface="Bell MT" panose="02020503060305020303" pitchFamily="18" charset="0"/>
              </a:rPr>
              <a:t>: </a:t>
            </a:r>
            <a:r>
              <a:rPr sz="1650" b="1" dirty="0">
                <a:latin typeface="Bell MT" panose="02020503060305020303" pitchFamily="18" charset="0"/>
              </a:rPr>
              <a:t>l'étranger accueilli par Emmaüs </a:t>
            </a:r>
            <a:r>
              <a:rPr sz="1650" dirty="0">
                <a:latin typeface="Bell MT" panose="02020503060305020303" pitchFamily="18" charset="0"/>
              </a:rPr>
              <a:t>et justifiant de trois années d'activité ininterrompue au sein de ce dernier, du caractère réel et sérieux de cette activité et de ses perspectives d'intégration, peut se voir délivrer une carte de séjour temporaire portant la mention " salarié ", " travailleur temporaire " ou " vie privée et familiale</a:t>
            </a:r>
          </a:p>
          <a:p>
            <a:pPr marL="0" indent="7144" algn="just" eaLnBrk="1" fontAlgn="auto" hangingPunct="1">
              <a:spcAft>
                <a:spcPts val="0"/>
              </a:spcAft>
              <a:buFont typeface="Arial" panose="020B0604020202020204" pitchFamily="34" charset="0"/>
              <a:buNone/>
              <a:defRPr/>
            </a:pPr>
            <a:endParaRPr sz="1650" dirty="0">
              <a:highlight>
                <a:srgbClr val="FFFF00"/>
              </a:highlight>
              <a:latin typeface="Bell MT" panose="02020503060305020303" pitchFamily="18" charset="0"/>
            </a:endParaRPr>
          </a:p>
          <a:p>
            <a:pPr marL="0" lvl="8" indent="7144" algn="just">
              <a:defRPr/>
            </a:pPr>
            <a:r>
              <a:rPr lang="fr-FR" sz="1650" dirty="0">
                <a:highlight>
                  <a:srgbClr val="FFFF00"/>
                </a:highlight>
                <a:latin typeface="Bell MT" panose="02020503060305020303" pitchFamily="18" charset="0"/>
              </a:rPr>
              <a:t>L 435-3 </a:t>
            </a:r>
            <a:r>
              <a:rPr lang="fr-FR" sz="1650" dirty="0">
                <a:latin typeface="Bell MT" panose="02020503060305020303" pitchFamily="18" charset="0"/>
              </a:rPr>
              <a:t>: </a:t>
            </a:r>
            <a:r>
              <a:rPr lang="fr-FR" sz="1650" b="1" dirty="0">
                <a:latin typeface="Bell MT" panose="02020503060305020303" pitchFamily="18" charset="0"/>
              </a:rPr>
              <a:t>Pour les jeunes pris en charge par l’aide sociale à l’enfance entre 16 et 18 ans </a:t>
            </a:r>
            <a:r>
              <a:rPr lang="fr-FR" sz="1650" dirty="0">
                <a:latin typeface="Bell MT" panose="02020503060305020303" pitchFamily="18" charset="0"/>
              </a:rPr>
              <a:t>qui justifient suivre une foration professionnalisante depuis au moins six mois </a:t>
            </a:r>
          </a:p>
          <a:p>
            <a:pPr marL="0" indent="7144" algn="just" eaLnBrk="1" fontAlgn="auto" hangingPunct="1">
              <a:spcAft>
                <a:spcPts val="0"/>
              </a:spcAft>
              <a:defRPr/>
            </a:pPr>
            <a:endParaRPr sz="1650" dirty="0">
              <a:latin typeface="Bell MT" panose="02020503060305020303" pitchFamily="18" charset="0"/>
            </a:endParaRPr>
          </a:p>
          <a:p>
            <a:pPr marL="0" indent="7144" algn="just" eaLnBrk="1" fontAlgn="auto" hangingPunct="1">
              <a:spcAft>
                <a:spcPts val="0"/>
              </a:spcAft>
              <a:defRPr/>
            </a:pPr>
            <a:endParaRPr sz="1650" b="1" dirty="0">
              <a:highlight>
                <a:srgbClr val="FFFF00"/>
              </a:highlight>
              <a:latin typeface="Bell MT" panose="02020503060305020303" pitchFamily="18"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62D334-DBAC-579D-4129-FD095EB77B24}"/>
              </a:ext>
            </a:extLst>
          </p:cNvPr>
          <p:cNvSpPr>
            <a:spLocks noGrp="1"/>
          </p:cNvSpPr>
          <p:nvPr>
            <p:ph idx="1"/>
          </p:nvPr>
        </p:nvSpPr>
        <p:spPr>
          <a:xfrm>
            <a:off x="712788" y="158750"/>
            <a:ext cx="7718425" cy="6365875"/>
          </a:xfrm>
        </p:spPr>
        <p:txBody>
          <a:bodyPr/>
          <a:lstStyle/>
          <a:p>
            <a:pPr marL="0" indent="7144" algn="just" eaLnBrk="1" fontAlgn="auto" hangingPunct="1">
              <a:spcAft>
                <a:spcPts val="0"/>
              </a:spcAft>
              <a:defRPr/>
            </a:pPr>
            <a:r>
              <a:rPr sz="2000" b="1" dirty="0">
                <a:latin typeface="Bell MT" panose="02020503060305020303" pitchFamily="18" charset="0"/>
              </a:rPr>
              <a:t>L’article L 435-1 du CESEDA</a:t>
            </a:r>
          </a:p>
          <a:p>
            <a:pPr marL="0" indent="0" algn="just" eaLnBrk="1" fontAlgn="auto" hangingPunct="1">
              <a:spcAft>
                <a:spcPts val="0"/>
              </a:spcAft>
              <a:buFont typeface="Arial" panose="020B0604020202020204" pitchFamily="34" charset="0"/>
              <a:buNone/>
              <a:defRPr/>
            </a:pPr>
            <a:r>
              <a:rPr sz="2000" dirty="0">
                <a:latin typeface="Bell MT" panose="02020503060305020303" pitchFamily="18" charset="0"/>
              </a:rPr>
              <a:t>La</a:t>
            </a:r>
            <a:r>
              <a:rPr sz="2000" b="1" dirty="0">
                <a:latin typeface="Bell MT" panose="02020503060305020303" pitchFamily="18" charset="0"/>
              </a:rPr>
              <a:t> </a:t>
            </a:r>
            <a:r>
              <a:rPr sz="2000" dirty="0">
                <a:latin typeface="Bell MT" panose="02020503060305020303" pitchFamily="18" charset="0"/>
              </a:rPr>
              <a:t>régularisation par le travail déjà prévue par le texte depuis 2012, c’est à dire en présentant un contrat de travail entre dans le cas « motifs exceptionnels ». </a:t>
            </a:r>
          </a:p>
          <a:p>
            <a:pPr marL="0" indent="0" algn="just" eaLnBrk="1" fontAlgn="auto" hangingPunct="1">
              <a:spcAft>
                <a:spcPts val="0"/>
              </a:spcAft>
              <a:buFont typeface="Arial" panose="020B0604020202020204" pitchFamily="34" charset="0"/>
              <a:buNone/>
              <a:defRPr/>
            </a:pPr>
            <a:r>
              <a:rPr sz="2000" b="1" u="sng" dirty="0">
                <a:latin typeface="Bell MT" panose="02020503060305020303" pitchFamily="18" charset="0"/>
              </a:rPr>
              <a:t>Dans ce cas, on n’exige pas de visa de long séjour, et la situation de l’emploi n’est pas opposable</a:t>
            </a:r>
            <a:r>
              <a:rPr sz="2000" dirty="0">
                <a:latin typeface="Bell MT" panose="02020503060305020303" pitchFamily="18" charset="0"/>
              </a:rPr>
              <a:t>. </a:t>
            </a:r>
          </a:p>
          <a:p>
            <a:pPr marL="0" indent="0" algn="just" eaLnBrk="1" fontAlgn="auto" hangingPunct="1">
              <a:spcAft>
                <a:spcPts val="0"/>
              </a:spcAft>
              <a:buFont typeface="Arial" panose="020B0604020202020204" pitchFamily="34" charset="0"/>
              <a:buNone/>
              <a:defRPr/>
            </a:pPr>
            <a:r>
              <a:rPr sz="2000" dirty="0">
                <a:latin typeface="Bell MT" panose="02020503060305020303" pitchFamily="18" charset="0"/>
              </a:rPr>
              <a:t>Nouveaux critères posées par la </a:t>
            </a:r>
            <a:r>
              <a:rPr altLang="fr-FR" sz="2000" dirty="0">
                <a:solidFill>
                  <a:srgbClr val="003300"/>
                </a:solidFill>
                <a:latin typeface="Bell MT" panose="02020503060305020303" pitchFamily="18" charset="0"/>
                <a:cs typeface="Arial" panose="020B0604020202020204" pitchFamily="34" charset="0"/>
              </a:rPr>
              <a:t>Circulaire du 23 janvier 2025 : </a:t>
            </a:r>
          </a:p>
          <a:p>
            <a:pPr marL="0" indent="0" algn="just" eaLnBrk="1" fontAlgn="auto" hangingPunct="1">
              <a:spcAft>
                <a:spcPts val="0"/>
              </a:spcAft>
              <a:buFont typeface="Arial" panose="020B0604020202020204" pitchFamily="34" charset="0"/>
              <a:buNone/>
              <a:defRPr/>
            </a:pPr>
            <a:br>
              <a:rPr altLang="fr-FR" sz="2000" dirty="0">
                <a:solidFill>
                  <a:srgbClr val="003300"/>
                </a:solidFill>
                <a:latin typeface="Bell MT" panose="02020503060305020303" pitchFamily="18" charset="0"/>
                <a:cs typeface="Arial" panose="020B0604020202020204" pitchFamily="34" charset="0"/>
              </a:rPr>
            </a:br>
            <a:r>
              <a:rPr altLang="fr-FR" sz="2000" dirty="0">
                <a:solidFill>
                  <a:srgbClr val="003300"/>
                </a:solidFill>
                <a:latin typeface="Bell MT" panose="02020503060305020303" pitchFamily="18" charset="0"/>
                <a:cs typeface="Arial" panose="020B0604020202020204" pitchFamily="34" charset="0"/>
              </a:rPr>
              <a:t>- 7 années de résidence en France</a:t>
            </a:r>
          </a:p>
          <a:p>
            <a:pPr algn="just" eaLnBrk="1" fontAlgn="auto" hangingPunct="1">
              <a:spcAft>
                <a:spcPts val="0"/>
              </a:spcAft>
              <a:buFontTx/>
              <a:buChar char="-"/>
              <a:defRPr/>
            </a:pPr>
            <a:r>
              <a:rPr sz="2000" dirty="0">
                <a:latin typeface="Bell MT" panose="02020503060305020303" pitchFamily="18" charset="0"/>
              </a:rPr>
              <a:t>attention particulière  portée à la maîtrise de la langue française des demandeurs </a:t>
            </a:r>
          </a:p>
          <a:p>
            <a:pPr marL="0" indent="0" algn="just" eaLnBrk="1" fontAlgn="auto" hangingPunct="1">
              <a:spcAft>
                <a:spcPts val="0"/>
              </a:spcAft>
              <a:buFont typeface="Arial" panose="020B0604020202020204" pitchFamily="34" charset="0"/>
              <a:buNone/>
              <a:defRPr/>
            </a:pPr>
            <a:r>
              <a:rPr sz="2000" dirty="0">
                <a:latin typeface="Bell MT" panose="02020503060305020303" pitchFamily="18" charset="0"/>
              </a:rPr>
              <a:t>« la justification d’un diplôme français ou bien d’une certification linguistique, délivrée par un organisme 4 dûment agréé, ou toute autre preuve d’une maîtrise de la langue française devra être appréciée favorablement »</a:t>
            </a:r>
          </a:p>
          <a:p>
            <a:pPr algn="just" eaLnBrk="1" fontAlgn="auto" hangingPunct="1">
              <a:spcAft>
                <a:spcPts val="0"/>
              </a:spcAft>
              <a:buFontTx/>
              <a:buChar char="-"/>
              <a:defRPr/>
            </a:pPr>
            <a:r>
              <a:rPr sz="2000" dirty="0">
                <a:latin typeface="Bell MT" panose="02020503060305020303" pitchFamily="18" charset="0"/>
              </a:rPr>
              <a:t>Absence de menace à l’ordre public</a:t>
            </a:r>
          </a:p>
          <a:p>
            <a:pPr algn="just" eaLnBrk="1" fontAlgn="auto" hangingPunct="1">
              <a:spcAft>
                <a:spcPts val="0"/>
              </a:spcAft>
              <a:buFontTx/>
              <a:buChar char="-"/>
              <a:defRPr/>
            </a:pPr>
            <a:r>
              <a:rPr sz="2000" dirty="0">
                <a:latin typeface="Bell MT" panose="02020503060305020303" pitchFamily="18" charset="0"/>
              </a:rPr>
              <a:t>Exclusion des personnes ayant une OQTF notifiée depuis moins de 3 ans, et/ou une interdiction de retour sur le territoire français (IRTF).</a:t>
            </a:r>
          </a:p>
          <a:p>
            <a:pPr marL="0" indent="0" algn="just" eaLnBrk="1" fontAlgn="auto" hangingPunct="1">
              <a:spcAft>
                <a:spcPts val="0"/>
              </a:spcAft>
              <a:buFont typeface="Arial" panose="020B0604020202020204" pitchFamily="34" charset="0"/>
              <a:buNone/>
              <a:defRPr/>
            </a:pPr>
            <a:endParaRPr sz="1800" b="1" dirty="0">
              <a:solidFill>
                <a:srgbClr val="003300"/>
              </a:solidFill>
              <a:latin typeface="Bell MT" panose="02020503060305020303" pitchFamily="18" charset="0"/>
              <a:cs typeface="Arial" panose="020B0604020202020204" pitchFamily="34" charset="0"/>
            </a:endParaRPr>
          </a:p>
          <a:p>
            <a:pPr>
              <a:defRPr/>
            </a:pPr>
            <a:endParaRPr dirty="0">
              <a:latin typeface="Bell MT" panose="02020503060305020303" pitchFamily="18"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contenu 2">
            <a:extLst>
              <a:ext uri="{FF2B5EF4-FFF2-40B4-BE49-F238E27FC236}">
                <a16:creationId xmlns:a16="http://schemas.microsoft.com/office/drawing/2014/main" id="{5DB01445-8E9D-CBB3-D7ED-52D488A7F875}"/>
              </a:ext>
            </a:extLst>
          </p:cNvPr>
          <p:cNvSpPr txBox="1">
            <a:spLocks noGrp="1" noChangeArrowheads="1"/>
          </p:cNvSpPr>
          <p:nvPr>
            <p:ph idx="1"/>
          </p:nvPr>
        </p:nvSpPr>
        <p:spPr>
          <a:xfrm>
            <a:off x="352425" y="404813"/>
            <a:ext cx="8396288" cy="6337300"/>
          </a:xfrm>
        </p:spPr>
        <p:txBody>
          <a:bodyPr/>
          <a:lstStyle/>
          <a:p>
            <a:pPr marL="0" indent="0" algn="just" eaLnBrk="1" hangingPunct="1">
              <a:buFont typeface="Arial" panose="020B0604020202020204" pitchFamily="34" charset="0"/>
              <a:buNone/>
            </a:pPr>
            <a:r>
              <a:rPr altLang="fr-FR" sz="1900" b="1">
                <a:latin typeface="Bell MT" panose="02020503060305020303" pitchFamily="18" charset="0"/>
              </a:rPr>
              <a:t>Attention, il s’agit bien d’une régularisation exceptionnelle et dérogatoire. </a:t>
            </a:r>
          </a:p>
          <a:p>
            <a:pPr marL="0" indent="0" algn="just" eaLnBrk="1" hangingPunct="1">
              <a:buFont typeface="Arial" panose="020B0604020202020204" pitchFamily="34" charset="0"/>
              <a:buNone/>
            </a:pPr>
            <a:r>
              <a:rPr altLang="fr-FR" sz="1900" b="1">
                <a:latin typeface="Bell MT" panose="02020503060305020303" pitchFamily="18" charset="0"/>
              </a:rPr>
              <a:t>En aucun cas, le fait de remplir les critères ne pourra automatiquement conduire à une régularisation. </a:t>
            </a:r>
          </a:p>
          <a:p>
            <a:pPr marL="0" indent="0" algn="just" eaLnBrk="1" hangingPunct="1">
              <a:buFont typeface="Arial" panose="020B0604020202020204" pitchFamily="34" charset="0"/>
              <a:buNone/>
            </a:pPr>
            <a:r>
              <a:rPr altLang="fr-FR" sz="1900" b="1">
                <a:latin typeface="Bell MT" panose="02020503060305020303" pitchFamily="18" charset="0"/>
              </a:rPr>
              <a:t>De même et à l'inverse cette circulaire n’a aucun caractère obligatoire, et suggère simplement des critères de régularisation. </a:t>
            </a:r>
          </a:p>
          <a:p>
            <a:pPr marL="0" indent="0" algn="just" eaLnBrk="1" hangingPunct="1">
              <a:buFont typeface="Arial" panose="020B0604020202020204" pitchFamily="34" charset="0"/>
              <a:buNone/>
            </a:pPr>
            <a:endParaRPr altLang="fr-FR" sz="1900" b="1">
              <a:latin typeface="Bell MT" panose="02020503060305020303" pitchFamily="18" charset="0"/>
            </a:endParaRPr>
          </a:p>
          <a:p>
            <a:pPr marL="0" indent="0" algn="just" eaLnBrk="1" hangingPunct="1">
              <a:buFont typeface="Arial" panose="020B0604020202020204" pitchFamily="34" charset="0"/>
              <a:buNone/>
            </a:pPr>
            <a:r>
              <a:rPr altLang="fr-FR" sz="1900">
                <a:latin typeface="Bell MT" panose="02020503060305020303" pitchFamily="18" charset="0"/>
              </a:rPr>
              <a:t>La Cour administrative d’Appel de Paris fixe comme éléments de la situation personnelle de l’intéressée à prendre en considération pour apprécier une admission exceptionnelle au titre du travail : « notamment, l’ancienneté et la stabilité de l’insertion professionnelle du demandeur, le niveau de sa rémunération, sa qualification, son expérience et ses diplômes, la nature de l’activité exercée au regard des besoins de recrutement, les démarches effectuées par son employeur pour soutenir sa régularisation, le respect de ses obligations fiscales, de même que le respect de l’ordre public et tout élément de sa situation personnelle dont l’étranger ferait état à l’appui de sa demande pour établir son insertion dans la société française » et rappelle que le préfet peut rejeter une demande si l’étranger « constitue, par son comportement, une menace pour l’ordre public » ou si « l’étranger s’est livré à des manœuvres frauduleuses » qui ferait obstacle à une mesure de régularisation “en raison notamment de la nature de ces manœuvres, de leur durée et des circonstances dans lesquelles la fraude a été commise” </a:t>
            </a:r>
          </a:p>
          <a:p>
            <a:pPr marL="0" indent="0" algn="just" eaLnBrk="1" hangingPunct="1">
              <a:buFont typeface="Arial" panose="020B0604020202020204" pitchFamily="34" charset="0"/>
              <a:buNone/>
            </a:pPr>
            <a:r>
              <a:rPr altLang="fr-FR" sz="1900" b="1" i="1">
                <a:latin typeface="Bell MT" panose="02020503060305020303" pitchFamily="18" charset="0"/>
              </a:rPr>
              <a:t>(5 arrêts de la CAA de Paris du 30 janvier 2026) </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33BA1553-D311-073B-8AB4-30F964F87717}"/>
              </a:ext>
            </a:extLst>
          </p:cNvPr>
          <p:cNvSpPr txBox="1">
            <a:spLocks noGrp="1" noChangeArrowheads="1"/>
          </p:cNvSpPr>
          <p:nvPr>
            <p:ph type="title"/>
          </p:nvPr>
        </p:nvSpPr>
        <p:spPr/>
        <p:txBody>
          <a:bodyPr/>
          <a:lstStyle/>
          <a:p>
            <a:pPr algn="ctr"/>
            <a:r>
              <a:rPr altLang="fr-FR" b="1">
                <a:latin typeface="Bell MT" panose="02020503060305020303" pitchFamily="18" charset="0"/>
              </a:rPr>
              <a:t>La nouvelle régularisation par le travail </a:t>
            </a:r>
            <a:br>
              <a:rPr altLang="fr-FR" b="1">
                <a:latin typeface="Bell MT" panose="02020503060305020303" pitchFamily="18" charset="0"/>
              </a:rPr>
            </a:br>
            <a:r>
              <a:rPr altLang="fr-FR" b="1">
                <a:latin typeface="Bell MT" panose="02020503060305020303" pitchFamily="18" charset="0"/>
              </a:rPr>
              <a:t>Article L 435-4 du CESEDA</a:t>
            </a:r>
          </a:p>
        </p:txBody>
      </p:sp>
      <p:sp>
        <p:nvSpPr>
          <p:cNvPr id="59395" name="Espace réservé du contenu 2">
            <a:extLst>
              <a:ext uri="{FF2B5EF4-FFF2-40B4-BE49-F238E27FC236}">
                <a16:creationId xmlns:a16="http://schemas.microsoft.com/office/drawing/2014/main" id="{8502747E-DF34-41A2-D8A7-19A8E5630E94}"/>
              </a:ext>
            </a:extLst>
          </p:cNvPr>
          <p:cNvSpPr txBox="1">
            <a:spLocks noGrp="1" noChangeArrowheads="1"/>
          </p:cNvSpPr>
          <p:nvPr>
            <p:ph idx="1"/>
          </p:nvPr>
        </p:nvSpPr>
        <p:spPr/>
        <p:txBody>
          <a:bodyPr/>
          <a:lstStyle/>
          <a:p>
            <a:pPr marL="0" indent="0">
              <a:buFont typeface="Arial" panose="020B0604020202020204" pitchFamily="34" charset="0"/>
              <a:buNone/>
            </a:pPr>
            <a:r>
              <a:rPr altLang="fr-FR">
                <a:latin typeface="Bell MT" panose="02020503060305020303" pitchFamily="18" charset="0"/>
              </a:rPr>
              <a:t> A titre exceptionnel, et sans que les conditions définies au présent article soient opposables à l'autorité administrative, l'étranger qui a exercé une activité professionnelle salariée  : </a:t>
            </a:r>
          </a:p>
          <a:p>
            <a:pPr marL="0" indent="0">
              <a:buFont typeface="Arial" panose="020B0604020202020204" pitchFamily="34" charset="0"/>
              <a:buNone/>
            </a:pPr>
            <a:r>
              <a:rPr altLang="fr-FR">
                <a:latin typeface="Bell MT" panose="02020503060305020303" pitchFamily="18" charset="0"/>
              </a:rPr>
              <a:t>- </a:t>
            </a:r>
            <a:r>
              <a:rPr altLang="fr-FR" b="1">
                <a:latin typeface="Bell MT" panose="02020503060305020303" pitchFamily="18" charset="0"/>
              </a:rPr>
              <a:t>figurant dans la liste des métiers et zones géographiques caractérisés par des difficultés de recrutement définie à l'article L. 414-13</a:t>
            </a:r>
            <a:r>
              <a:rPr altLang="fr-FR">
                <a:latin typeface="Bell MT" panose="02020503060305020303" pitchFamily="18" charset="0"/>
              </a:rPr>
              <a:t> </a:t>
            </a:r>
          </a:p>
          <a:p>
            <a:pPr marL="0" indent="0">
              <a:buFont typeface="Arial" panose="020B0604020202020204" pitchFamily="34" charset="0"/>
              <a:buNone/>
            </a:pPr>
            <a:r>
              <a:rPr altLang="fr-FR">
                <a:latin typeface="Bell MT" panose="02020503060305020303" pitchFamily="18" charset="0"/>
              </a:rPr>
              <a:t>- durant au moins douze mois, consécutifs ou non, au cours des vingt-quatre derniers mois, </a:t>
            </a:r>
          </a:p>
          <a:p>
            <a:pPr marL="0" indent="0">
              <a:buFont typeface="Arial" panose="020B0604020202020204" pitchFamily="34" charset="0"/>
              <a:buNone/>
            </a:pPr>
            <a:r>
              <a:rPr altLang="fr-FR">
                <a:latin typeface="Bell MT" panose="02020503060305020303" pitchFamily="18" charset="0"/>
              </a:rPr>
              <a:t>- qui occupe un emploi relevant de ces métiers et zones </a:t>
            </a:r>
          </a:p>
          <a:p>
            <a:pPr marL="0" indent="0">
              <a:buFont typeface="Arial" panose="020B0604020202020204" pitchFamily="34" charset="0"/>
              <a:buNone/>
            </a:pPr>
            <a:r>
              <a:rPr altLang="fr-FR">
                <a:latin typeface="Bell MT" panose="02020503060305020303" pitchFamily="18" charset="0"/>
              </a:rPr>
              <a:t>- et qui justifie d'une période de résidence ininterrompue d'au moins trois années en France </a:t>
            </a:r>
          </a:p>
          <a:p>
            <a:pPr marL="0" indent="0">
              <a:buFont typeface="Arial" panose="020B0604020202020204" pitchFamily="34" charset="0"/>
              <a:buNone/>
            </a:pPr>
            <a:endParaRPr altLang="fr-FR">
              <a:latin typeface="Bell MT" panose="02020503060305020303" pitchFamily="18" charset="0"/>
            </a:endParaRPr>
          </a:p>
          <a:p>
            <a:pPr marL="0" indent="0">
              <a:buFont typeface="Arial" panose="020B0604020202020204" pitchFamily="34" charset="0"/>
              <a:buNone/>
            </a:pPr>
            <a:r>
              <a:rPr altLang="fr-FR" b="1" u="sng">
                <a:latin typeface="Bell MT" panose="02020503060305020303" pitchFamily="18" charset="0"/>
              </a:rPr>
              <a:t>peut </a:t>
            </a:r>
            <a:r>
              <a:rPr altLang="fr-FR" b="1">
                <a:latin typeface="Bell MT" panose="02020503060305020303" pitchFamily="18" charset="0"/>
              </a:rPr>
              <a:t>se voir délivrer une carte de séjour temporaire </a:t>
            </a:r>
            <a:r>
              <a:rPr altLang="fr-FR">
                <a:latin typeface="Bell MT" panose="02020503060305020303" pitchFamily="18" charset="0"/>
              </a:rPr>
              <a:t>portant la mention “travailleur temporaire” ou “salarié” d'une durée d'un an.</a:t>
            </a:r>
            <a:br>
              <a:rPr altLang="fr-FR">
                <a:latin typeface="Bell MT" panose="02020503060305020303" pitchFamily="18" charset="0"/>
              </a:rPr>
            </a:br>
            <a:endParaRPr altLang="fr-FR">
              <a:latin typeface="Bell MT" panose="02020503060305020303" pitchFamily="18"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a:extLst>
              <a:ext uri="{FF2B5EF4-FFF2-40B4-BE49-F238E27FC236}">
                <a16:creationId xmlns:a16="http://schemas.microsoft.com/office/drawing/2014/main" id="{9297C14B-2C94-4F4C-7934-9C8060CBE306}"/>
              </a:ext>
            </a:extLst>
          </p:cNvPr>
          <p:cNvSpPr txBox="1">
            <a:spLocks noGrp="1" noChangeArrowheads="1"/>
          </p:cNvSpPr>
          <p:nvPr>
            <p:ph idx="1"/>
          </p:nvPr>
        </p:nvSpPr>
        <p:spPr>
          <a:xfrm>
            <a:off x="446088" y="944563"/>
            <a:ext cx="8432800" cy="3263900"/>
          </a:xfrm>
        </p:spPr>
        <p:txBody>
          <a:bodyPr/>
          <a:lstStyle/>
          <a:p>
            <a:pPr marL="0" indent="0">
              <a:buFont typeface="Arial" panose="020B0604020202020204" pitchFamily="34" charset="0"/>
              <a:buNone/>
              <a:defRPr/>
            </a:pPr>
            <a:r>
              <a:rPr altLang="fr-FR" sz="1950" b="1">
                <a:solidFill>
                  <a:srgbClr val="FF0000"/>
                </a:solidFill>
                <a:latin typeface="Bell MT" panose="02020503060305020303" pitchFamily="18" charset="0"/>
              </a:rPr>
              <a:t>ATTENTION ! </a:t>
            </a:r>
          </a:p>
          <a:p>
            <a:pPr marL="0" indent="0" algn="just">
              <a:buFont typeface="Arial" panose="020B0604020202020204" pitchFamily="34" charset="0"/>
              <a:buNone/>
              <a:defRPr/>
            </a:pPr>
            <a:r>
              <a:rPr altLang="fr-FR" sz="1800">
                <a:latin typeface="Bell MT" panose="02020503060305020303" pitchFamily="18" charset="0"/>
              </a:rPr>
              <a:t>Les périodes de séjour et l'activité professionnelle salariée exercée sous couvert   : </a:t>
            </a:r>
          </a:p>
          <a:p>
            <a:pPr marL="0" indent="0" algn="just">
              <a:buFont typeface="Arial" panose="020B0604020202020204" pitchFamily="34" charset="0"/>
              <a:buNone/>
              <a:defRPr/>
            </a:pPr>
            <a:r>
              <a:rPr altLang="fr-FR" sz="1800">
                <a:latin typeface="Bell MT" panose="02020503060305020303" pitchFamily="18" charset="0"/>
              </a:rPr>
              <a:t>- d’un titre de séjour saisonnier</a:t>
            </a:r>
          </a:p>
          <a:p>
            <a:pPr marL="0" indent="0" algn="just">
              <a:buFont typeface="Arial" panose="020B0604020202020204" pitchFamily="34" charset="0"/>
              <a:buNone/>
              <a:defRPr/>
            </a:pPr>
            <a:r>
              <a:rPr altLang="fr-FR" sz="1800">
                <a:latin typeface="Bell MT" panose="02020503060305020303" pitchFamily="18" charset="0"/>
              </a:rPr>
              <a:t>- d’un titre de séjour étudiant</a:t>
            </a:r>
          </a:p>
          <a:p>
            <a:pPr marL="0" indent="0" algn="just">
              <a:buFont typeface="Arial" panose="020B0604020202020204" pitchFamily="34" charset="0"/>
              <a:buNone/>
              <a:defRPr/>
            </a:pPr>
            <a:r>
              <a:rPr altLang="fr-FR" sz="1800">
                <a:latin typeface="Bell MT" panose="02020503060305020303" pitchFamily="18" charset="0"/>
              </a:rPr>
              <a:t>- de l’attestation de demande d’asile</a:t>
            </a:r>
          </a:p>
          <a:p>
            <a:pPr marL="0" indent="0" algn="just">
              <a:buFont typeface="Arial" panose="020B0604020202020204" pitchFamily="34" charset="0"/>
              <a:buNone/>
              <a:defRPr/>
            </a:pPr>
            <a:endParaRPr altLang="fr-FR" sz="1800">
              <a:latin typeface="Bell MT" panose="02020503060305020303" pitchFamily="18" charset="0"/>
            </a:endParaRPr>
          </a:p>
          <a:p>
            <a:pPr marL="0" indent="0" algn="just">
              <a:buFont typeface="Arial" panose="020B0604020202020204" pitchFamily="34" charset="0"/>
              <a:buNone/>
              <a:defRPr/>
            </a:pPr>
            <a:r>
              <a:rPr altLang="fr-FR" sz="1800">
                <a:latin typeface="Bell MT" panose="02020503060305020303" pitchFamily="18" charset="0"/>
              </a:rPr>
              <a:t>Le préfet doit prendre en compte : outre la réalité et la nature des activités professionnelles de l'étranger, son insertion sociale et familiale, son respect de l'ordre public, son intégration à la société française et son adhésion aux modes de vie et aux valeurs de celle-ci ainsi qu'aux principes de la République </a:t>
            </a:r>
          </a:p>
          <a:p>
            <a:pPr marL="0" indent="0" algn="just">
              <a:buFont typeface="Arial" panose="020B0604020202020204" pitchFamily="34" charset="0"/>
              <a:buNone/>
              <a:defRPr/>
            </a:pPr>
            <a:r>
              <a:rPr altLang="fr-FR" sz="1800">
                <a:latin typeface="Bell MT" panose="02020503060305020303" pitchFamily="18" charset="0"/>
              </a:rPr>
              <a:t>Pas de délivrance de titre de séjour si  condamnation, incapacité ou déchéance mentionnée au bulletin n° 2 du casier judiciaire.</a:t>
            </a:r>
          </a:p>
          <a:p>
            <a:pPr marL="0" indent="0" algn="just">
              <a:buFont typeface="Arial" panose="020B0604020202020204" pitchFamily="34" charset="0"/>
              <a:buNone/>
              <a:defRPr/>
            </a:pPr>
            <a:br>
              <a:rPr altLang="fr-FR" sz="1800">
                <a:latin typeface="Bell MT" panose="02020503060305020303" pitchFamily="18" charset="0"/>
              </a:rPr>
            </a:br>
            <a:r>
              <a:rPr altLang="fr-FR" sz="1800">
                <a:latin typeface="Bell MT" panose="02020503060305020303" pitchFamily="18" charset="0"/>
              </a:rPr>
              <a:t>Lorsque la réalité de l'activité de l'étranger a été vérifiée conformément au troisième alinéa de l'article L. 5221-5 du code du travail, </a:t>
            </a:r>
            <a:r>
              <a:rPr altLang="fr-FR" sz="1800" b="1">
                <a:latin typeface="Bell MT" panose="02020503060305020303" pitchFamily="18" charset="0"/>
              </a:rPr>
              <a:t>la délivrance de cette carte entraîne celle de l'autorisation de travail </a:t>
            </a:r>
            <a:r>
              <a:rPr altLang="fr-FR" sz="1800">
                <a:latin typeface="Bell MT" panose="02020503060305020303" pitchFamily="18" charset="0"/>
              </a:rPr>
              <a:t>mentionnée à l'article L. 5221-2 du même code, matérialisée par un document sécurisé.</a:t>
            </a:r>
          </a:p>
          <a:p>
            <a:pPr marL="0" indent="0" algn="just">
              <a:buFont typeface="Arial" panose="020B0604020202020204" pitchFamily="34" charset="0"/>
              <a:buNone/>
              <a:defRPr/>
            </a:pPr>
            <a:endParaRPr altLang="fr-FR" sz="1800">
              <a:latin typeface="Bell MT" panose="02020503060305020303"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45CCEB8F-08A3-4471-0736-683DA2C098F7}"/>
              </a:ext>
            </a:extLst>
          </p:cNvPr>
          <p:cNvSpPr>
            <a:spLocks noGrp="1" noChangeArrowheads="1"/>
          </p:cNvSpPr>
          <p:nvPr>
            <p:ph type="title"/>
          </p:nvPr>
        </p:nvSpPr>
        <p:spPr/>
        <p:txBody>
          <a:bodyPr/>
          <a:lstStyle/>
          <a:p>
            <a:endParaRPr lang="fr-FR" altLang="fr-FR"/>
          </a:p>
        </p:txBody>
      </p:sp>
      <p:pic>
        <p:nvPicPr>
          <p:cNvPr id="13315" name="Espace réservé du contenu 4">
            <a:extLst>
              <a:ext uri="{FF2B5EF4-FFF2-40B4-BE49-F238E27FC236}">
                <a16:creationId xmlns:a16="http://schemas.microsoft.com/office/drawing/2014/main" id="{F0189CF5-963B-5AE4-4ACE-4123933883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6913" y="1027113"/>
            <a:ext cx="7750175" cy="3802062"/>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F51A-5B5B-10BB-30BB-DC54A047F12F}"/>
              </a:ext>
            </a:extLst>
          </p:cNvPr>
          <p:cNvSpPr>
            <a:spLocks noGrp="1"/>
          </p:cNvSpPr>
          <p:nvPr>
            <p:ph type="title"/>
          </p:nvPr>
        </p:nvSpPr>
        <p:spPr>
          <a:xfrm>
            <a:off x="501650" y="-26988"/>
            <a:ext cx="7886700" cy="792163"/>
          </a:xfrm>
        </p:spPr>
        <p:txBody>
          <a:bodyPr rtlCol="0">
            <a:normAutofit/>
          </a:bodyPr>
          <a:lstStyle/>
          <a:p>
            <a:pPr algn="ctr" eaLnBrk="1" fontAlgn="auto" hangingPunct="1">
              <a:spcAft>
                <a:spcPts val="0"/>
              </a:spcAft>
              <a:defRPr/>
            </a:pPr>
            <a:r>
              <a:rPr lang="fr-FR" sz="2850" b="1" dirty="0">
                <a:solidFill>
                  <a:srgbClr val="0070C0"/>
                </a:solidFill>
                <a:latin typeface="Bell MT" panose="02020503060305020303" pitchFamily="18" charset="0"/>
              </a:rPr>
              <a:t>Récap titre de séjour « salarié »</a:t>
            </a:r>
          </a:p>
        </p:txBody>
      </p:sp>
      <p:sp>
        <p:nvSpPr>
          <p:cNvPr id="3" name="Content Placeholder 2">
            <a:extLst>
              <a:ext uri="{FF2B5EF4-FFF2-40B4-BE49-F238E27FC236}">
                <a16:creationId xmlns:a16="http://schemas.microsoft.com/office/drawing/2014/main" id="{E05B65C0-ACBA-B74C-2365-1771E904AD46}"/>
              </a:ext>
            </a:extLst>
          </p:cNvPr>
          <p:cNvSpPr>
            <a:spLocks noGrp="1"/>
          </p:cNvSpPr>
          <p:nvPr>
            <p:ph idx="1"/>
          </p:nvPr>
        </p:nvSpPr>
        <p:spPr>
          <a:xfrm>
            <a:off x="527050" y="788988"/>
            <a:ext cx="7951788" cy="5808662"/>
          </a:xfrm>
          <a:ln w="57150">
            <a:solidFill>
              <a:schemeClr val="accent1"/>
            </a:solidFill>
          </a:ln>
        </p:spPr>
        <p:txBody>
          <a:bodyPr rtlCol="0">
            <a:noAutofit/>
          </a:bodyPr>
          <a:lstStyle/>
          <a:p>
            <a:pPr marL="0" indent="0" algn="just" eaLnBrk="1" fontAlgn="auto" hangingPunct="1">
              <a:spcAft>
                <a:spcPts val="0"/>
              </a:spcAft>
              <a:buFont typeface="Arial" panose="020B0604020202020204" pitchFamily="34" charset="0"/>
              <a:buNone/>
              <a:defRPr/>
            </a:pPr>
            <a:r>
              <a:rPr lang="fr-FR" sz="1650" dirty="0">
                <a:solidFill>
                  <a:srgbClr val="343231"/>
                </a:solidFill>
                <a:latin typeface="Bell MT" panose="02020503060305020303" pitchFamily="18" charset="0"/>
              </a:rPr>
              <a:t>Le titre de séjour « salarié » peut être délivré dans différentes situations :</a:t>
            </a:r>
          </a:p>
          <a:p>
            <a:pPr marL="0" indent="0" algn="just" eaLnBrk="1" fontAlgn="auto" hangingPunct="1">
              <a:spcAft>
                <a:spcPts val="0"/>
              </a:spcAft>
              <a:buFont typeface="Arial" panose="020B0604020202020204" pitchFamily="34" charset="0"/>
              <a:buNone/>
              <a:defRPr/>
            </a:pPr>
            <a:endParaRPr lang="fr-FR" sz="825" dirty="0">
              <a:solidFill>
                <a:srgbClr val="343231"/>
              </a:solidFill>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sz="1650" dirty="0">
                <a:solidFill>
                  <a:srgbClr val="0070C0"/>
                </a:solidFill>
                <a:latin typeface="Bell MT" panose="02020503060305020303" pitchFamily="18" charset="0"/>
              </a:rPr>
              <a:t>La </a:t>
            </a:r>
            <a:r>
              <a:rPr lang="fr-FR" sz="1650" b="1" dirty="0">
                <a:solidFill>
                  <a:srgbClr val="0070C0"/>
                </a:solidFill>
                <a:latin typeface="Bell MT" panose="02020503060305020303" pitchFamily="18" charset="0"/>
              </a:rPr>
              <a:t>procédure d’«introduction »</a:t>
            </a:r>
            <a:endParaRPr lang="fr-FR" sz="1650" dirty="0">
              <a:solidFill>
                <a:srgbClr val="343231"/>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1650" dirty="0">
                <a:solidFill>
                  <a:srgbClr val="343231"/>
                </a:solidFill>
                <a:latin typeface="Bell MT" panose="02020503060305020303" pitchFamily="18" charset="0"/>
              </a:rPr>
              <a:t>L’étranger n’est pas en France et un employeur sur le territoire français veut l’embaucher. </a:t>
            </a:r>
          </a:p>
          <a:p>
            <a:pPr marL="0" indent="0" algn="just" eaLnBrk="1" fontAlgn="auto" hangingPunct="1">
              <a:spcAft>
                <a:spcPts val="0"/>
              </a:spcAft>
              <a:buFont typeface="Arial" panose="020B0604020202020204" pitchFamily="34" charset="0"/>
              <a:buNone/>
              <a:defRPr/>
            </a:pPr>
            <a:endParaRPr lang="fr-FR" sz="825" dirty="0">
              <a:solidFill>
                <a:srgbClr val="343231"/>
              </a:solidFill>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sz="1650" dirty="0">
                <a:solidFill>
                  <a:srgbClr val="0070C0"/>
                </a:solidFill>
                <a:latin typeface="Bell MT" panose="02020503060305020303" pitchFamily="18" charset="0"/>
              </a:rPr>
              <a:t>L’</a:t>
            </a:r>
            <a:r>
              <a:rPr lang="fr-FR" sz="1650" b="1" dirty="0">
                <a:solidFill>
                  <a:srgbClr val="0070C0"/>
                </a:solidFill>
                <a:latin typeface="Bell MT" panose="02020503060305020303" pitchFamily="18" charset="0"/>
              </a:rPr>
              <a:t>admission exceptionnelle au séjour (régularisation par le travail)</a:t>
            </a:r>
          </a:p>
          <a:p>
            <a:pPr marL="0" indent="0" algn="just" eaLnBrk="1" fontAlgn="auto" hangingPunct="1">
              <a:spcAft>
                <a:spcPts val="0"/>
              </a:spcAft>
              <a:buFont typeface="Arial" panose="020B0604020202020204" pitchFamily="34" charset="0"/>
              <a:buNone/>
              <a:defRPr/>
            </a:pPr>
            <a:r>
              <a:rPr lang="fr-FR" sz="1650" dirty="0">
                <a:solidFill>
                  <a:srgbClr val="343231"/>
                </a:solidFill>
                <a:latin typeface="Bell MT" panose="02020503060305020303" pitchFamily="18" charset="0"/>
              </a:rPr>
              <a:t>L’étranger est en France, en situation irrégulière, et demande à titre exceptionnel, la régularisation de sa situation administrative au regard d’un contrat de travail </a:t>
            </a:r>
          </a:p>
          <a:p>
            <a:pPr marL="0" indent="0" algn="just" eaLnBrk="1" fontAlgn="auto" hangingPunct="1">
              <a:spcAft>
                <a:spcPts val="0"/>
              </a:spcAft>
              <a:buFont typeface="Arial" panose="020B0604020202020204" pitchFamily="34" charset="0"/>
              <a:buNone/>
              <a:defRPr/>
            </a:pPr>
            <a:endParaRPr lang="fr-FR" sz="825" dirty="0">
              <a:solidFill>
                <a:srgbClr val="343231"/>
              </a:solidFill>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sz="1650" b="1" dirty="0">
                <a:solidFill>
                  <a:srgbClr val="0070C0"/>
                </a:solidFill>
                <a:latin typeface="Bell MT" panose="02020503060305020303" pitchFamily="18" charset="0"/>
              </a:rPr>
              <a:t>Le changement de statut. </a:t>
            </a:r>
          </a:p>
          <a:p>
            <a:pPr marL="0" indent="0" algn="just" eaLnBrk="1" fontAlgn="auto" hangingPunct="1">
              <a:spcAft>
                <a:spcPts val="0"/>
              </a:spcAft>
              <a:buFont typeface="Arial" panose="020B0604020202020204" pitchFamily="34" charset="0"/>
              <a:buNone/>
              <a:defRPr/>
            </a:pPr>
            <a:r>
              <a:rPr lang="fr-FR" sz="1650" dirty="0">
                <a:solidFill>
                  <a:srgbClr val="343231"/>
                </a:solidFill>
                <a:latin typeface="Bell MT" panose="02020503060305020303" pitchFamily="18" charset="0"/>
              </a:rPr>
              <a:t>L’étranger est en France, titulaire d’un titre de séjour, et peut en cas de changement de circonstances, intervenu après la délivrance du premier titre, déposer une demande en vue de l’obtention du titre de séjour « salarié », s’il peut se prévaloir d’un CDI ou d’une promesse d’embauche en CDI.</a:t>
            </a:r>
          </a:p>
          <a:p>
            <a:pPr marL="0" indent="0" algn="just" eaLnBrk="1" fontAlgn="auto" hangingPunct="1">
              <a:spcAft>
                <a:spcPts val="0"/>
              </a:spcAft>
              <a:buFont typeface="Arial" panose="020B0604020202020204" pitchFamily="34" charset="0"/>
              <a:buNone/>
              <a:defRPr/>
            </a:pPr>
            <a:r>
              <a:rPr lang="fr-FR" sz="1400" b="1" dirty="0">
                <a:solidFill>
                  <a:srgbClr val="0070C0"/>
                </a:solidFill>
                <a:latin typeface="Bell MT" panose="02020503060305020303" pitchFamily="18" charset="0"/>
              </a:rPr>
              <a:t>UN DROIT AU TRAVAIL CIRCONSCRIT</a:t>
            </a:r>
          </a:p>
          <a:p>
            <a:pPr marL="0" indent="0" algn="just" eaLnBrk="1" fontAlgn="auto" hangingPunct="1">
              <a:spcAft>
                <a:spcPts val="0"/>
              </a:spcAft>
              <a:buFont typeface="Arial" panose="020B0604020202020204" pitchFamily="34" charset="0"/>
              <a:buNone/>
              <a:defRPr/>
            </a:pPr>
            <a:r>
              <a:rPr lang="fr-FR" sz="1400" dirty="0">
                <a:solidFill>
                  <a:srgbClr val="343231"/>
                </a:solidFill>
                <a:latin typeface="Bell MT" panose="02020503060305020303" pitchFamily="18" charset="0"/>
              </a:rPr>
              <a:t>L’autorisation de travail délivrée dans le cadre d’une demande de titre de séjour « salarié » comporte certaines limites.</a:t>
            </a:r>
          </a:p>
          <a:p>
            <a:pPr marL="0" indent="0" algn="just" eaLnBrk="1" fontAlgn="auto" hangingPunct="1">
              <a:spcAft>
                <a:spcPts val="0"/>
              </a:spcAft>
              <a:buFont typeface="Arial" panose="020B0604020202020204" pitchFamily="34" charset="0"/>
              <a:buNone/>
              <a:defRPr/>
            </a:pPr>
            <a:r>
              <a:rPr lang="fr-FR" sz="1400" dirty="0">
                <a:solidFill>
                  <a:srgbClr val="343231"/>
                </a:solidFill>
                <a:latin typeface="Bell MT" panose="02020503060305020303" pitchFamily="18" charset="0"/>
              </a:rPr>
              <a:t>C’est ainsi qu’elle est délivrée pour :</a:t>
            </a:r>
          </a:p>
          <a:p>
            <a:pPr marL="0" indent="0" algn="just" eaLnBrk="1" fontAlgn="auto" hangingPunct="1">
              <a:spcAft>
                <a:spcPts val="0"/>
              </a:spcAft>
              <a:buFont typeface="Arial" panose="020B0604020202020204" pitchFamily="34" charset="0"/>
              <a:buNone/>
              <a:defRPr/>
            </a:pPr>
            <a:r>
              <a:rPr lang="fr-FR" sz="1400" dirty="0">
                <a:solidFill>
                  <a:srgbClr val="343231"/>
                </a:solidFill>
                <a:latin typeface="Bell MT" panose="02020503060305020303" pitchFamily="18" charset="0"/>
              </a:rPr>
              <a:t>- l’exercice de l’activité salariée figurant sur le contrat de travail;</a:t>
            </a:r>
          </a:p>
          <a:p>
            <a:pPr marL="0" indent="0" algn="just" eaLnBrk="1" fontAlgn="auto" hangingPunct="1">
              <a:spcAft>
                <a:spcPts val="0"/>
              </a:spcAft>
              <a:buFont typeface="Arial" panose="020B0604020202020204" pitchFamily="34" charset="0"/>
              <a:buNone/>
              <a:defRPr/>
            </a:pPr>
            <a:r>
              <a:rPr lang="fr-FR" sz="1400" dirty="0">
                <a:solidFill>
                  <a:srgbClr val="343231"/>
                </a:solidFill>
                <a:latin typeface="Bell MT" panose="02020503060305020303" pitchFamily="18" charset="0"/>
              </a:rPr>
              <a:t>- pour un employeur déterminé;</a:t>
            </a:r>
          </a:p>
          <a:p>
            <a:pPr algn="just" eaLnBrk="1" fontAlgn="auto" hangingPunct="1">
              <a:spcAft>
                <a:spcPts val="0"/>
              </a:spcAft>
              <a:buFontTx/>
              <a:buChar char="-"/>
              <a:defRPr/>
            </a:pPr>
            <a:r>
              <a:rPr lang="fr-FR" sz="1400" dirty="0">
                <a:solidFill>
                  <a:srgbClr val="343231"/>
                </a:solidFill>
                <a:latin typeface="Bell MT" panose="02020503060305020303" pitchFamily="18" charset="0"/>
              </a:rPr>
              <a:t>pour une zone géographique qui peut être restreinte en fonction de la « situation de l’emploi ».</a:t>
            </a:r>
            <a:endParaRPr lang="fr-FR" sz="1400" b="1" dirty="0">
              <a:solidFill>
                <a:srgbClr val="343231"/>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endParaRPr lang="fr-FR" sz="1650" dirty="0">
              <a:solidFill>
                <a:srgbClr val="343231"/>
              </a:solidFill>
              <a:latin typeface="Bell MT" panose="02020503060305020303" pitchFamily="18" charset="0"/>
            </a:endParaRPr>
          </a:p>
          <a:p>
            <a:pPr algn="just" eaLnBrk="1" fontAlgn="auto" hangingPunct="1">
              <a:spcAft>
                <a:spcPts val="0"/>
              </a:spcAft>
              <a:defRPr/>
            </a:pPr>
            <a:endParaRPr lang="fr-FR" sz="1650" dirty="0">
              <a:latin typeface="Bell MT" panose="02020503060305020303"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contenu 2">
            <a:extLst>
              <a:ext uri="{FF2B5EF4-FFF2-40B4-BE49-F238E27FC236}">
                <a16:creationId xmlns:a16="http://schemas.microsoft.com/office/drawing/2014/main" id="{305985F2-3582-66F4-CE3E-7A4DEBCA719E}"/>
              </a:ext>
            </a:extLst>
          </p:cNvPr>
          <p:cNvSpPr>
            <a:spLocks noGrp="1" noChangeArrowheads="1"/>
          </p:cNvSpPr>
          <p:nvPr>
            <p:ph idx="1"/>
          </p:nvPr>
        </p:nvSpPr>
        <p:spPr>
          <a:xfrm>
            <a:off x="179388" y="1196975"/>
            <a:ext cx="8640762" cy="4351338"/>
          </a:xfrm>
        </p:spPr>
        <p:txBody>
          <a:bodyPr/>
          <a:lstStyle/>
          <a:p>
            <a:pPr marL="0" indent="0">
              <a:buFont typeface="Arial" panose="020B0604020202020204" pitchFamily="34" charset="0"/>
              <a:buNone/>
            </a:pPr>
            <a:endParaRPr lang="fr-FR" altLang="fr-FR" sz="3800" b="1">
              <a:latin typeface="Bell MT" panose="02020503060305020303" pitchFamily="18" charset="0"/>
            </a:endParaRPr>
          </a:p>
          <a:p>
            <a:pPr marL="0" indent="0">
              <a:buFont typeface="Arial" panose="020B0604020202020204" pitchFamily="34" charset="0"/>
              <a:buNone/>
            </a:pPr>
            <a:endParaRPr lang="fr-FR" altLang="fr-FR" sz="3800" b="1">
              <a:latin typeface="Bell MT" panose="02020503060305020303" pitchFamily="18" charset="0"/>
            </a:endParaRPr>
          </a:p>
          <a:p>
            <a:pPr marL="0" indent="0" algn="just">
              <a:buFont typeface="Arial" panose="020B0604020202020204" pitchFamily="34" charset="0"/>
              <a:buNone/>
            </a:pPr>
            <a:r>
              <a:rPr lang="fr-FR" altLang="fr-FR" sz="3800" b="1">
                <a:latin typeface="Bell MT" panose="02020503060305020303" pitchFamily="18" charset="0"/>
              </a:rPr>
              <a:t>VI . Le renouvellement des titres de séjours « salariés et travailleurs temporaires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0FAE0-4C8C-653D-BFF2-6E0824C244DC}"/>
              </a:ext>
            </a:extLst>
          </p:cNvPr>
          <p:cNvSpPr>
            <a:spLocks noGrp="1"/>
          </p:cNvSpPr>
          <p:nvPr>
            <p:ph type="title"/>
          </p:nvPr>
        </p:nvSpPr>
        <p:spPr>
          <a:xfrm>
            <a:off x="628650" y="15875"/>
            <a:ext cx="7886700" cy="1325563"/>
          </a:xfrm>
        </p:spPr>
        <p:txBody>
          <a:bodyPr/>
          <a:lstStyle/>
          <a:p>
            <a:pPr algn="ctr">
              <a:defRPr/>
            </a:pPr>
            <a:r>
              <a:rPr lang="fr-FR" b="1" dirty="0">
                <a:solidFill>
                  <a:schemeClr val="accent1">
                    <a:lumMod val="60000"/>
                    <a:lumOff val="40000"/>
                  </a:schemeClr>
                </a:solidFill>
                <a:latin typeface="Bell MT" panose="02020503060305020303" pitchFamily="18" charset="0"/>
              </a:rPr>
              <a:t>PROCEDURE DE RENOUVELLEMENT</a:t>
            </a:r>
          </a:p>
        </p:txBody>
      </p:sp>
      <p:sp>
        <p:nvSpPr>
          <p:cNvPr id="3" name="Espace réservé du contenu 2">
            <a:extLst>
              <a:ext uri="{FF2B5EF4-FFF2-40B4-BE49-F238E27FC236}">
                <a16:creationId xmlns:a16="http://schemas.microsoft.com/office/drawing/2014/main" id="{52038071-43C4-DC14-B8E9-BEF32875655E}"/>
              </a:ext>
            </a:extLst>
          </p:cNvPr>
          <p:cNvSpPr>
            <a:spLocks noGrp="1"/>
          </p:cNvSpPr>
          <p:nvPr>
            <p:ph idx="1"/>
          </p:nvPr>
        </p:nvSpPr>
        <p:spPr>
          <a:xfrm>
            <a:off x="628650" y="1341438"/>
            <a:ext cx="7886700" cy="4351337"/>
          </a:xfrm>
        </p:spPr>
        <p:txBody>
          <a:bodyPr/>
          <a:lstStyle/>
          <a:p>
            <a:pPr marL="0" indent="0">
              <a:buFont typeface="Arial" panose="020B0604020202020204" pitchFamily="34" charset="0"/>
              <a:buNone/>
              <a:defRPr/>
            </a:pPr>
            <a:r>
              <a:rPr lang="fr-FR" dirty="0">
                <a:latin typeface="Bell MT" panose="02020503060305020303" pitchFamily="18" charset="0"/>
              </a:rPr>
              <a:t>Pour demander le renouvellement du titre de séjour, il faut demander le renouvellement de l’autorisation de travail </a:t>
            </a:r>
          </a:p>
          <a:p>
            <a:pPr marL="0" indent="0">
              <a:buFont typeface="Arial" panose="020B0604020202020204" pitchFamily="34" charset="0"/>
              <a:buNone/>
              <a:defRPr/>
            </a:pPr>
            <a:endParaRPr lang="fr-FR" dirty="0">
              <a:latin typeface="Bell MT" panose="02020503060305020303" pitchFamily="18" charset="0"/>
            </a:endParaRPr>
          </a:p>
          <a:p>
            <a:pPr>
              <a:buFont typeface="Wingdings" panose="05000000000000000000" pitchFamily="2" charset="2"/>
              <a:buChar char="Ø"/>
              <a:defRPr/>
            </a:pPr>
            <a:r>
              <a:rPr lang="fr-FR" dirty="0">
                <a:latin typeface="Bell MT" panose="02020503060305020303" pitchFamily="18" charset="0"/>
              </a:rPr>
              <a:t>Principe : </a:t>
            </a:r>
          </a:p>
          <a:p>
            <a:pPr marL="0" indent="0">
              <a:buFont typeface="Arial" panose="020B0604020202020204" pitchFamily="34" charset="0"/>
              <a:buNone/>
              <a:defRPr/>
            </a:pPr>
            <a:r>
              <a:rPr lang="fr-FR" dirty="0">
                <a:solidFill>
                  <a:srgbClr val="FF0000"/>
                </a:solidFill>
                <a:latin typeface="Bell MT" panose="02020503060305020303" pitchFamily="18" charset="0"/>
              </a:rPr>
              <a:t>Le renouvellement de l’autorisation – et donc du titre – doit se</a:t>
            </a:r>
          </a:p>
          <a:p>
            <a:pPr marL="0" indent="0">
              <a:buFont typeface="Arial" panose="020B0604020202020204" pitchFamily="34" charset="0"/>
              <a:buNone/>
              <a:defRPr/>
            </a:pPr>
            <a:r>
              <a:rPr lang="fr-FR" dirty="0">
                <a:solidFill>
                  <a:srgbClr val="FF0000"/>
                </a:solidFill>
                <a:latin typeface="Bell MT" panose="02020503060305020303" pitchFamily="18" charset="0"/>
              </a:rPr>
              <a:t>faire « dans le courant du deuxième mois précédant son expiration »</a:t>
            </a:r>
          </a:p>
          <a:p>
            <a:pPr marL="0" indent="0">
              <a:buFont typeface="Arial" panose="020B0604020202020204" pitchFamily="34" charset="0"/>
              <a:buNone/>
              <a:defRPr/>
            </a:pPr>
            <a:r>
              <a:rPr lang="fr-FR" dirty="0">
                <a:solidFill>
                  <a:srgbClr val="FF0000"/>
                </a:solidFill>
                <a:latin typeface="Bell MT" panose="02020503060305020303" pitchFamily="18" charset="0"/>
              </a:rPr>
              <a:t>et non plus dans le courant des deux mois précédant l’expiration (art. R.5221-32).</a:t>
            </a:r>
          </a:p>
          <a:p>
            <a:pPr marL="0" indent="0">
              <a:buFont typeface="Arial" panose="020B0604020202020204" pitchFamily="34" charset="0"/>
              <a:buNone/>
              <a:defRPr/>
            </a:pPr>
            <a:endParaRPr lang="fr-FR" dirty="0">
              <a:latin typeface="Bell MT" panose="02020503060305020303" pitchFamily="18" charset="0"/>
            </a:endParaRPr>
          </a:p>
          <a:p>
            <a:pPr>
              <a:buFont typeface="Wingdings" panose="05000000000000000000" pitchFamily="2" charset="2"/>
              <a:buChar char="Ø"/>
              <a:defRPr/>
            </a:pPr>
            <a:r>
              <a:rPr lang="fr-FR" dirty="0">
                <a:latin typeface="Bell MT" panose="02020503060305020303" pitchFamily="18" charset="0"/>
              </a:rPr>
              <a:t>La liste des pièces à produire est la même que celle exigée pour la</a:t>
            </a:r>
          </a:p>
          <a:p>
            <a:pPr marL="0" indent="0">
              <a:buFont typeface="Arial" panose="020B0604020202020204" pitchFamily="34" charset="0"/>
              <a:buNone/>
              <a:defRPr/>
            </a:pPr>
            <a:r>
              <a:rPr lang="fr-FR" dirty="0">
                <a:latin typeface="Bell MT" panose="02020503060305020303" pitchFamily="18" charset="0"/>
              </a:rPr>
              <a:t>première demande. </a:t>
            </a:r>
          </a:p>
          <a:p>
            <a:pPr marL="0" indent="0">
              <a:buFont typeface="Arial" panose="020B0604020202020204" pitchFamily="34" charset="0"/>
              <a:buNone/>
              <a:defRPr/>
            </a:pPr>
            <a:endParaRPr lang="fr-FR" dirty="0">
              <a:latin typeface="Bell MT" panose="02020503060305020303" pitchFamily="18" charset="0"/>
            </a:endParaRPr>
          </a:p>
          <a:p>
            <a:pPr>
              <a:buFont typeface="Wingdings" panose="05000000000000000000" pitchFamily="2" charset="2"/>
              <a:buChar char="Ø"/>
              <a:defRPr/>
            </a:pPr>
            <a:r>
              <a:rPr lang="fr-FR" dirty="0">
                <a:latin typeface="Bell MT" panose="02020503060305020303" pitchFamily="18" charset="0"/>
              </a:rPr>
              <a:t>Concrètement, s’il n’y a pas de changement dans le contrat de travail</a:t>
            </a:r>
          </a:p>
          <a:p>
            <a:pPr marL="0" indent="0">
              <a:buFont typeface="Arial" panose="020B0604020202020204" pitchFamily="34" charset="0"/>
              <a:buNone/>
              <a:defRPr/>
            </a:pPr>
            <a:r>
              <a:rPr lang="fr-FR" dirty="0">
                <a:latin typeface="Bell MT" panose="02020503060305020303" pitchFamily="18" charset="0"/>
              </a:rPr>
              <a:t>depuis la délivrance de l’AT, faire sa demande de renouvellement de titre de séjour comme le demande la préfecture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ABC5A-BE5A-86FC-FCF9-1C8DFDDC5AD3}"/>
              </a:ext>
            </a:extLst>
          </p:cNvPr>
          <p:cNvSpPr>
            <a:spLocks noGrp="1"/>
          </p:cNvSpPr>
          <p:nvPr>
            <p:ph idx="1"/>
          </p:nvPr>
        </p:nvSpPr>
        <p:spPr>
          <a:xfrm>
            <a:off x="628650" y="476250"/>
            <a:ext cx="7886700" cy="5832475"/>
          </a:xfrm>
        </p:spPr>
        <p:txBody>
          <a:bodyPr rtlCol="0">
            <a:noAutofit/>
          </a:bodyPr>
          <a:lstStyle/>
          <a:p>
            <a:pPr marL="0" indent="0" eaLnBrk="1" fontAlgn="auto" hangingPunct="1">
              <a:spcAft>
                <a:spcPts val="0"/>
              </a:spcAft>
              <a:buFont typeface="Arial" panose="020B0604020202020204" pitchFamily="34" charset="0"/>
              <a:buNone/>
              <a:defRPr/>
            </a:pPr>
            <a:r>
              <a:rPr lang="fr-FR" sz="1800" dirty="0">
                <a:solidFill>
                  <a:srgbClr val="343231"/>
                </a:solidFill>
                <a:latin typeface="Bell MT" panose="02020503060305020303" pitchFamily="18" charset="0"/>
              </a:rPr>
              <a:t>:CONDITIONS DU RENOUVELLEMENT</a:t>
            </a:r>
          </a:p>
          <a:p>
            <a:pPr marL="0" indent="0" eaLnBrk="1" fontAlgn="auto" hangingPunct="1">
              <a:spcAft>
                <a:spcPts val="0"/>
              </a:spcAft>
              <a:buFont typeface="Arial" panose="020B0604020202020204" pitchFamily="34" charset="0"/>
              <a:buNone/>
              <a:defRPr/>
            </a:pPr>
            <a:endParaRPr lang="fr-FR" sz="1800" dirty="0">
              <a:solidFill>
                <a:srgbClr val="343231"/>
              </a:solidFill>
              <a:latin typeface="Bell MT" panose="02020503060305020303" pitchFamily="18" charset="0"/>
            </a:endParaRPr>
          </a:p>
          <a:p>
            <a:pPr eaLnBrk="1" fontAlgn="auto" hangingPunct="1">
              <a:spcAft>
                <a:spcPts val="0"/>
              </a:spcAft>
              <a:buFont typeface="Wingdings" panose="05000000000000000000" pitchFamily="2" charset="2"/>
              <a:buChar char="Ø"/>
              <a:defRPr/>
            </a:pPr>
            <a:r>
              <a:rPr lang="fr-FR" sz="1800" b="1" i="1" dirty="0">
                <a:solidFill>
                  <a:srgbClr val="343231"/>
                </a:solidFill>
                <a:latin typeface="Bell MT" panose="02020503060305020303" pitchFamily="18" charset="0"/>
              </a:rPr>
              <a:t>SI même employeur </a:t>
            </a:r>
            <a:r>
              <a:rPr lang="fr-FR" sz="1800" dirty="0">
                <a:solidFill>
                  <a:srgbClr val="343231"/>
                </a:solidFill>
                <a:latin typeface="Bell MT" panose="02020503060305020303" pitchFamily="18" charset="0"/>
              </a:rPr>
              <a:t>: pas d’opposabilité de al situation de l’emploi mais vérification des conditions de rémunération et respect par l’employeur de la législation sur le travail</a:t>
            </a:r>
          </a:p>
          <a:p>
            <a:pPr eaLnBrk="1" fontAlgn="auto" hangingPunct="1">
              <a:spcAft>
                <a:spcPts val="0"/>
              </a:spcAft>
              <a:buFont typeface="Wingdings" panose="05000000000000000000" pitchFamily="2" charset="2"/>
              <a:buChar char="Ø"/>
              <a:defRPr/>
            </a:pPr>
            <a:r>
              <a:rPr lang="fr-FR" sz="1800" dirty="0">
                <a:solidFill>
                  <a:srgbClr val="343231"/>
                </a:solidFill>
                <a:latin typeface="Bell MT" panose="02020503060305020303" pitchFamily="18" charset="0"/>
              </a:rPr>
              <a:t>Si changement d’employeur : opposabilité situation de l’emploi</a:t>
            </a:r>
          </a:p>
          <a:p>
            <a:pPr marL="0" indent="0" eaLnBrk="1" fontAlgn="auto" hangingPunct="1">
              <a:spcAft>
                <a:spcPts val="0"/>
              </a:spcAft>
              <a:buFont typeface="Arial" panose="020B0604020202020204" pitchFamily="34" charset="0"/>
              <a:buNone/>
              <a:defRPr/>
            </a:pPr>
            <a:endParaRPr lang="fr-FR" sz="1800" dirty="0">
              <a:solidFill>
                <a:srgbClr val="343231"/>
              </a:solidFill>
              <a:latin typeface="Bell MT" panose="02020503060305020303" pitchFamily="18" charset="0"/>
            </a:endParaRPr>
          </a:p>
          <a:p>
            <a:pPr eaLnBrk="1" fontAlgn="auto" hangingPunct="1">
              <a:spcAft>
                <a:spcPts val="0"/>
              </a:spcAft>
              <a:buFont typeface="Wingdings" panose="05000000000000000000" pitchFamily="2" charset="2"/>
              <a:buChar char="Ø"/>
              <a:defRPr/>
            </a:pPr>
            <a:r>
              <a:rPr lang="fr-FR" sz="1800" b="1" dirty="0">
                <a:solidFill>
                  <a:srgbClr val="343231"/>
                </a:solidFill>
                <a:latin typeface="Bell MT" panose="02020503060305020303" pitchFamily="18" charset="0"/>
                <a:ea typeface="Times New Roman" panose="02020603050405020304" pitchFamily="18" charset="0"/>
                <a:cs typeface="Arial" panose="020B0604020202020204" pitchFamily="34" charset="0"/>
              </a:rPr>
              <a:t>En cas de privation involontaire d’emploi</a:t>
            </a:r>
            <a:endParaRPr lang="fr-FR" sz="1800" dirty="0">
              <a:solidFill>
                <a:srgbClr val="343231"/>
              </a:solidFill>
              <a:latin typeface="Bell MT" panose="02020503060305020303" pitchFamily="18" charset="0"/>
              <a:ea typeface="Calibri" panose="020F0502020204030204" pitchFamily="34" charset="0"/>
              <a:cs typeface="Arial" panose="020B0604020202020204" pitchFamily="34" charset="0"/>
            </a:endParaRPr>
          </a:p>
          <a:p>
            <a:pPr marL="0" indent="0" eaLnBrk="1" fontAlgn="auto" hangingPunct="1">
              <a:lnSpc>
                <a:spcPts val="1170"/>
              </a:lnSpc>
              <a:spcBef>
                <a:spcPts val="900"/>
              </a:spcBef>
              <a:spcAft>
                <a:spcPts val="900"/>
              </a:spcAft>
              <a:buFont typeface="Arial" panose="020B0604020202020204" pitchFamily="34" charset="0"/>
              <a:buNone/>
              <a:defRPr/>
            </a:pPr>
            <a:r>
              <a:rPr lang="fr-FR" sz="1800" dirty="0">
                <a:solidFill>
                  <a:srgbClr val="343231"/>
                </a:solidFill>
                <a:latin typeface="Bell MT" panose="02020503060305020303" pitchFamily="18" charset="0"/>
                <a:ea typeface="Times New Roman" panose="02020603050405020304" pitchFamily="18" charset="0"/>
                <a:cs typeface="Arial" panose="020B0604020202020204" pitchFamily="34" charset="0"/>
              </a:rPr>
              <a:t>Article L. 421-2 du CESEDA et R. 5221-33 du code du travail).</a:t>
            </a:r>
          </a:p>
          <a:p>
            <a:pPr marL="0" indent="0" algn="just" eaLnBrk="1" fontAlgn="auto" hangingPunct="1">
              <a:lnSpc>
                <a:spcPct val="100000"/>
              </a:lnSpc>
              <a:spcBef>
                <a:spcPts val="0"/>
              </a:spcBef>
              <a:spcAft>
                <a:spcPts val="0"/>
              </a:spcAft>
              <a:buFont typeface="Arial" panose="020B0604020202020204" pitchFamily="34" charset="0"/>
              <a:buNone/>
              <a:defRPr/>
            </a:pPr>
            <a:r>
              <a:rPr lang="fr-FR" sz="1800" dirty="0">
                <a:solidFill>
                  <a:srgbClr val="343231"/>
                </a:solidFill>
                <a:latin typeface="Bell MT" panose="02020503060305020303" pitchFamily="18" charset="0"/>
              </a:rPr>
              <a:t> «</a:t>
            </a:r>
            <a:r>
              <a:rPr lang="fr-FR" sz="1800" i="1" dirty="0">
                <a:solidFill>
                  <a:srgbClr val="343231"/>
                </a:solidFill>
                <a:latin typeface="Bell MT" panose="02020503060305020303" pitchFamily="18" charset="0"/>
              </a:rPr>
              <a:t> la carte de séjour (salarié) est prolongée d'un an si l'étranger se trouve involontairement privé d'emploi. Lors du renouvellement suivant, s'il est toujours privé d'emploi, il est statué sur son droit au séjour pour une durée équivalente à celle des droits qu'il a acquis à l'allocation d'assurance mentionnée à l'article L. 5422-1 du code du travail. »</a:t>
            </a:r>
          </a:p>
          <a:p>
            <a:pPr marL="0" indent="0" eaLnBrk="1" fontAlgn="auto" hangingPunct="1">
              <a:lnSpc>
                <a:spcPts val="1170"/>
              </a:lnSpc>
              <a:spcBef>
                <a:spcPts val="900"/>
              </a:spcBef>
              <a:spcAft>
                <a:spcPts val="900"/>
              </a:spcAft>
              <a:buFont typeface="Arial" panose="020B0604020202020204" pitchFamily="34" charset="0"/>
              <a:buNone/>
              <a:defRPr/>
            </a:pPr>
            <a:r>
              <a:rPr lang="fr-FR" sz="1800" dirty="0">
                <a:solidFill>
                  <a:srgbClr val="343231"/>
                </a:solidFill>
                <a:latin typeface="Bell MT" panose="02020503060305020303" pitchFamily="18" charset="0"/>
                <a:ea typeface="Times New Roman" panose="02020603050405020304" pitchFamily="18" charset="0"/>
                <a:cs typeface="Arial" panose="020B0604020202020204" pitchFamily="34" charset="0"/>
              </a:rPr>
              <a:t>Privation involontaire de l’emploi = licenciement / rupture de la période d’essai à l’initiative de l’employeur / faillite de l’entreprise.</a:t>
            </a:r>
            <a:endParaRPr lang="fr-FR" sz="1800" dirty="0">
              <a:solidFill>
                <a:srgbClr val="343231"/>
              </a:solidFill>
              <a:latin typeface="Bell MT" panose="02020503060305020303" pitchFamily="18" charset="0"/>
            </a:endParaRPr>
          </a:p>
          <a:p>
            <a:pPr marL="0" indent="0" eaLnBrk="1" fontAlgn="auto" hangingPunct="1">
              <a:spcAft>
                <a:spcPts val="0"/>
              </a:spcAft>
              <a:buFont typeface="Arial" panose="020B0604020202020204" pitchFamily="34" charset="0"/>
              <a:buNone/>
              <a:defRPr/>
            </a:pPr>
            <a:endParaRPr lang="fr-FR" sz="1800" dirty="0">
              <a:solidFill>
                <a:srgbClr val="343231"/>
              </a:solidFill>
              <a:latin typeface="Bell MT" panose="02020503060305020303" pitchFamily="18" charset="0"/>
            </a:endParaRPr>
          </a:p>
          <a:p>
            <a:pPr eaLnBrk="1" fontAlgn="auto" hangingPunct="1">
              <a:spcAft>
                <a:spcPts val="0"/>
              </a:spcAft>
              <a:buFont typeface="Wingdings" panose="05000000000000000000" pitchFamily="2" charset="2"/>
              <a:buChar char="Ø"/>
              <a:defRPr/>
            </a:pPr>
            <a:r>
              <a:rPr lang="fr-FR" sz="1800" b="1" dirty="0">
                <a:solidFill>
                  <a:srgbClr val="343231"/>
                </a:solidFill>
                <a:latin typeface="Bell MT" panose="02020503060305020303" pitchFamily="18" charset="0"/>
              </a:rPr>
              <a:t> Au bout de la 2ème année de validité du titre</a:t>
            </a:r>
            <a:endParaRPr lang="fr-FR" sz="1800" dirty="0">
              <a:solidFill>
                <a:srgbClr val="343231"/>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1800" dirty="0">
                <a:solidFill>
                  <a:srgbClr val="343231"/>
                </a:solidFill>
                <a:latin typeface="Bell MT" panose="02020503060305020303" pitchFamily="18" charset="0"/>
              </a:rPr>
              <a:t>Article R.5221-3 8° du code du travail: A l'issue de la deuxième année de validité la carte temporaire de séjour mention « salarié » autorise à exercer toute activité professionnelle salariée. </a:t>
            </a:r>
          </a:p>
          <a:p>
            <a:pPr marL="0" indent="0" eaLnBrk="1" fontAlgn="auto" hangingPunct="1">
              <a:spcAft>
                <a:spcPts val="0"/>
              </a:spcAft>
              <a:buFont typeface="Arial" panose="020B0604020202020204" pitchFamily="34" charset="0"/>
              <a:buNone/>
              <a:defRPr/>
            </a:pPr>
            <a:endParaRPr lang="fr-FR" sz="1800" dirty="0">
              <a:solidFill>
                <a:srgbClr val="343231"/>
              </a:solidFill>
              <a:latin typeface="Bell MT" panose="02020503060305020303" pitchFamily="18" charset="0"/>
            </a:endParaRPr>
          </a:p>
          <a:p>
            <a:pPr marL="0" indent="0" eaLnBrk="1" fontAlgn="auto" hangingPunct="1">
              <a:spcAft>
                <a:spcPts val="0"/>
              </a:spcAft>
              <a:buFont typeface="Arial" panose="020B0604020202020204" pitchFamily="34" charset="0"/>
              <a:buNone/>
              <a:defRPr/>
            </a:pPr>
            <a:endParaRPr lang="fr-FR" sz="1800" dirty="0">
              <a:solidFill>
                <a:srgbClr val="343231"/>
              </a:solidFill>
              <a:latin typeface="Bell MT" panose="02020503060305020303" pitchFamily="18" charset="0"/>
            </a:endParaRPr>
          </a:p>
          <a:p>
            <a:pPr eaLnBrk="1" fontAlgn="auto" hangingPunct="1">
              <a:spcAft>
                <a:spcPts val="0"/>
              </a:spcAft>
              <a:defRPr/>
            </a:pPr>
            <a:endParaRPr lang="fr-FR" sz="1800" dirty="0">
              <a:latin typeface="Bell MT" panose="02020503060305020303"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2D17E13-E90B-2EF2-084E-AC4E51D04CFA}"/>
              </a:ext>
            </a:extLst>
          </p:cNvPr>
          <p:cNvSpPr>
            <a:spLocks noGrp="1"/>
          </p:cNvSpPr>
          <p:nvPr>
            <p:ph idx="1"/>
          </p:nvPr>
        </p:nvSpPr>
        <p:spPr>
          <a:xfrm>
            <a:off x="628650" y="1484313"/>
            <a:ext cx="7886700" cy="4351337"/>
          </a:xfrm>
        </p:spPr>
        <p:txBody>
          <a:bodyPr/>
          <a:lstStyle/>
          <a:p>
            <a:pPr marL="0" indent="0" algn="just">
              <a:buFont typeface="Arial" panose="020B0604020202020204" pitchFamily="34" charset="0"/>
              <a:buNone/>
              <a:defRPr/>
            </a:pPr>
            <a:endParaRPr lang="fr-FR" sz="4800" b="1" dirty="0">
              <a:latin typeface="Bell MT" panose="02020503060305020303" pitchFamily="18" charset="0"/>
            </a:endParaRPr>
          </a:p>
          <a:p>
            <a:pPr marL="0" indent="0" algn="just">
              <a:buFont typeface="Arial" panose="020B0604020202020204" pitchFamily="34" charset="0"/>
              <a:buNone/>
              <a:defRPr/>
            </a:pPr>
            <a:r>
              <a:rPr lang="fr-FR" sz="4800" b="1" dirty="0">
                <a:latin typeface="Bell MT" panose="02020503060305020303" pitchFamily="18" charset="0"/>
              </a:rPr>
              <a:t>VII. LA REFORME DES PASSEPORTS-TALENTS</a:t>
            </a:r>
          </a:p>
          <a:p>
            <a:pPr>
              <a:defRPr/>
            </a:pP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78D54D-50DC-5520-9C35-DDC5313D71F3}"/>
              </a:ext>
            </a:extLst>
          </p:cNvPr>
          <p:cNvSpPr>
            <a:spLocks noGrp="1"/>
          </p:cNvSpPr>
          <p:nvPr>
            <p:ph idx="1"/>
          </p:nvPr>
        </p:nvSpPr>
        <p:spPr>
          <a:xfrm>
            <a:off x="539750" y="260350"/>
            <a:ext cx="7886700" cy="6264275"/>
          </a:xfrm>
        </p:spPr>
        <p:txBody>
          <a:bodyPr/>
          <a:lstStyle/>
          <a:p>
            <a:pPr marL="0" indent="0">
              <a:buFont typeface="Arial" panose="020B0604020202020204" pitchFamily="34" charset="0"/>
              <a:buNone/>
              <a:defRPr/>
            </a:pPr>
            <a:r>
              <a:rPr lang="fr-FR" dirty="0">
                <a:latin typeface="Bell MT" panose="02020503060305020303" pitchFamily="18" charset="0"/>
              </a:rPr>
              <a:t>La loi Darmanin renomme les passeports talent en titre de séjour « talent »</a:t>
            </a:r>
          </a:p>
          <a:p>
            <a:pPr algn="just">
              <a:buFont typeface="Wingdings" panose="05000000000000000000" pitchFamily="2" charset="2"/>
              <a:buChar char="Ø"/>
              <a:defRPr/>
            </a:pPr>
            <a:r>
              <a:rPr lang="fr-FR" dirty="0">
                <a:latin typeface="Bell MT" panose="02020503060305020303" pitchFamily="18" charset="0"/>
              </a:rPr>
              <a:t>Fusion des titres  salarié en mission, salarié qualifié (diplôme Master + salaire supérieur à 2 SMIC) salarié employé dans un entreprise innovante avec </a:t>
            </a:r>
            <a:r>
              <a:rPr lang="fr-FR" b="1" dirty="0">
                <a:latin typeface="Bell MT" panose="02020503060305020303" pitchFamily="18" charset="0"/>
              </a:rPr>
              <a:t>une carte unique: « talent-salarié qualifié »</a:t>
            </a:r>
          </a:p>
          <a:p>
            <a:pPr marL="0" indent="0" algn="just">
              <a:buFont typeface="Arial" panose="020B0604020202020204" pitchFamily="34" charset="0"/>
              <a:buNone/>
              <a:defRPr/>
            </a:pPr>
            <a:endParaRPr lang="fr-FR" dirty="0">
              <a:latin typeface="Bell MT" panose="02020503060305020303" pitchFamily="18" charset="0"/>
            </a:endParaRPr>
          </a:p>
          <a:p>
            <a:pPr algn="just">
              <a:buFont typeface="Wingdings" panose="05000000000000000000" pitchFamily="2" charset="2"/>
              <a:buChar char="Ø"/>
              <a:defRPr/>
            </a:pPr>
            <a:r>
              <a:rPr lang="fr-FR" dirty="0">
                <a:latin typeface="Bell MT" panose="02020503060305020303" pitchFamily="18" charset="0"/>
              </a:rPr>
              <a:t>La carte Passeport talent carte bleu européenne devient « </a:t>
            </a:r>
            <a:r>
              <a:rPr lang="fr-FR" b="1" dirty="0">
                <a:latin typeface="Bell MT" panose="02020503060305020303" pitchFamily="18" charset="0"/>
              </a:rPr>
              <a:t>talent – CBE » </a:t>
            </a:r>
            <a:r>
              <a:rPr lang="fr-FR" dirty="0">
                <a:latin typeface="Bell MT" panose="02020503060305020303" pitchFamily="18" charset="0"/>
              </a:rPr>
              <a:t>(licence ou 5 ans d’expérience + rémunération supérieure à 53836  (1,5 fois le SBMAR)</a:t>
            </a:r>
          </a:p>
          <a:p>
            <a:pPr algn="just">
              <a:buFont typeface="Wingdings" panose="05000000000000000000" pitchFamily="2" charset="2"/>
              <a:buChar char="Ø"/>
              <a:defRPr/>
            </a:pPr>
            <a:endParaRPr lang="fr-FR" dirty="0">
              <a:latin typeface="Bell MT" panose="02020503060305020303" pitchFamily="18" charset="0"/>
            </a:endParaRPr>
          </a:p>
          <a:p>
            <a:pPr algn="just">
              <a:buFont typeface="Wingdings" panose="05000000000000000000" pitchFamily="2" charset="2"/>
              <a:buChar char="Ø"/>
              <a:defRPr/>
            </a:pPr>
            <a:r>
              <a:rPr lang="fr-FR" dirty="0" err="1">
                <a:latin typeface="Bell MT" panose="02020503060305020303" pitchFamily="18" charset="0"/>
              </a:rPr>
              <a:t>Modicication</a:t>
            </a:r>
            <a:r>
              <a:rPr lang="fr-FR" dirty="0">
                <a:latin typeface="Bell MT" panose="02020503060305020303" pitchFamily="18" charset="0"/>
              </a:rPr>
              <a:t> du titre L421-16 (créateur d’entreprise) en le fusionnant avec l’ancien article L421-17 (projet économique  innovant) et l’ancien L421-18 (investisseur) et crée ainsi une carte unique portant la mention </a:t>
            </a:r>
            <a:r>
              <a:rPr lang="fr-FR" b="1" dirty="0">
                <a:latin typeface="Bell MT" panose="02020503060305020303" pitchFamily="18" charset="0"/>
              </a:rPr>
              <a:t>« talent- porteur de projet »</a:t>
            </a:r>
          </a:p>
          <a:p>
            <a:pPr marL="0" indent="0" algn="just">
              <a:buFont typeface="Arial" panose="020B0604020202020204" pitchFamily="34" charset="0"/>
              <a:buNone/>
              <a:defRPr/>
            </a:pPr>
            <a:r>
              <a:rPr lang="fr-FR" dirty="0">
                <a:latin typeface="Bell MT" panose="02020503060305020303" pitchFamily="18" charset="0"/>
              </a:rPr>
              <a:t>On regroupe ainsi 3 statuts en une seule carte (diplôme équivalent au grade de master ou pouvant attester d'une expérience professionnelle d'au moins 5 ans d'un niveau comparable + justifie d'un projet économique réel et sérieux et crée une entreprise en France ou projet économique innovant, reconnu par un organisme public ou procède à un investissement économique direct en France.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contenu 2">
            <a:extLst>
              <a:ext uri="{FF2B5EF4-FFF2-40B4-BE49-F238E27FC236}">
                <a16:creationId xmlns:a16="http://schemas.microsoft.com/office/drawing/2014/main" id="{FD6FB192-2018-32F1-5277-0371DCD0CDFF}"/>
              </a:ext>
            </a:extLst>
          </p:cNvPr>
          <p:cNvSpPr>
            <a:spLocks noGrp="1" noChangeArrowheads="1"/>
          </p:cNvSpPr>
          <p:nvPr>
            <p:ph idx="1"/>
          </p:nvPr>
        </p:nvSpPr>
        <p:spPr/>
        <p:txBody>
          <a:bodyPr/>
          <a:lstStyle/>
          <a:p>
            <a:pPr marL="0" indent="0">
              <a:buFont typeface="Arial" panose="020B0604020202020204" pitchFamily="34" charset="0"/>
              <a:buNone/>
            </a:pPr>
            <a:r>
              <a:rPr lang="fr-FR" altLang="fr-FR" sz="4800" b="1">
                <a:latin typeface="Bell MT" panose="02020503060305020303" pitchFamily="18" charset="0"/>
              </a:rPr>
              <a:t>VIII. </a:t>
            </a:r>
          </a:p>
          <a:p>
            <a:pPr marL="0" indent="0">
              <a:buFont typeface="Arial" panose="020B0604020202020204" pitchFamily="34" charset="0"/>
              <a:buNone/>
            </a:pPr>
            <a:r>
              <a:rPr lang="fr-FR" altLang="fr-FR" sz="4800" b="1">
                <a:latin typeface="Bell MT" panose="02020503060305020303" pitchFamily="18" charset="0"/>
              </a:rPr>
              <a:t>Les titres de séjour pour les professions médicales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CAFF21-4C0D-973B-26CA-EA51EA73A6B7}"/>
              </a:ext>
            </a:extLst>
          </p:cNvPr>
          <p:cNvSpPr>
            <a:spLocks noGrp="1"/>
          </p:cNvSpPr>
          <p:nvPr>
            <p:ph idx="1"/>
          </p:nvPr>
        </p:nvSpPr>
        <p:spPr>
          <a:xfrm>
            <a:off x="395288" y="260350"/>
            <a:ext cx="7886700" cy="4351338"/>
          </a:xfrm>
        </p:spPr>
        <p:txBody>
          <a:bodyPr/>
          <a:lstStyle/>
          <a:p>
            <a:pPr>
              <a:defRPr/>
            </a:pPr>
            <a:endParaRPr lang="fr-FR" dirty="0">
              <a:latin typeface="Bell MT" panose="02020503060305020303" pitchFamily="18" charset="0"/>
            </a:endParaRPr>
          </a:p>
          <a:p>
            <a:pPr marL="0" indent="0">
              <a:buFont typeface="Arial" panose="020B0604020202020204" pitchFamily="34" charset="0"/>
              <a:buNone/>
              <a:defRPr/>
            </a:pPr>
            <a:r>
              <a:rPr lang="fr-FR" dirty="0">
                <a:latin typeface="Bell MT" panose="02020503060305020303" pitchFamily="18" charset="0"/>
              </a:rPr>
              <a:t>La loi Darmanin introduit l’article L 423-13-1 CESEDA:</a:t>
            </a:r>
          </a:p>
          <a:p>
            <a:pPr marL="0" indent="0" algn="just">
              <a:buFont typeface="Arial" panose="020B0604020202020204" pitchFamily="34" charset="0"/>
              <a:buNone/>
              <a:defRPr/>
            </a:pPr>
            <a:r>
              <a:rPr lang="fr-FR" i="1" dirty="0">
                <a:latin typeface="Bell MT" panose="02020503060305020303" pitchFamily="18" charset="0"/>
              </a:rPr>
              <a:t>« L'étranger qui bénéficie d'une décision d'affectation, d'une attestation permettant un exercice temporaire ou d'une autorisation d'exercer mentionnées aux articles L. 4111-2 et L.4221-12 du code de la santé publique, qui occupe un emploi au titre d'une des professions mentionnées aux articles L. 4111-1 et L. 4221-12-1 du même code et qui justifie du respect d’un seuil de rémunération fixé par décret en Conseil d'Etat se voit délivrer une carte pluriannuelle portant la mention “ </a:t>
            </a:r>
            <a:r>
              <a:rPr lang="fr-FR" b="1" i="1" dirty="0">
                <a:latin typeface="Bell MT" panose="02020503060305020303" pitchFamily="18" charset="0"/>
              </a:rPr>
              <a:t>talent-profession médicale et de la pharmacie ” </a:t>
            </a:r>
            <a:r>
              <a:rPr lang="fr-FR" i="1" dirty="0">
                <a:latin typeface="Bell MT" panose="02020503060305020303" pitchFamily="18" charset="0"/>
              </a:rPr>
              <a:t>d'une durée maximale de quatre ans, sous réserve de la signature de la charte des valeurs de la République et du principe de laïcité </a:t>
            </a:r>
            <a:r>
              <a:rPr lang="fr-FR" dirty="0">
                <a:latin typeface="Bell MT" panose="02020503060305020303" pitchFamily="18" charset="0"/>
              </a:rPr>
              <a:t>»</a:t>
            </a:r>
          </a:p>
          <a:p>
            <a:pPr marL="0" indent="0" algn="just">
              <a:buFont typeface="Arial" panose="020B0604020202020204" pitchFamily="34" charset="0"/>
              <a:buNone/>
              <a:defRPr/>
            </a:pPr>
            <a:endParaRPr lang="fr-FR" dirty="0">
              <a:latin typeface="Bell MT" panose="02020503060305020303" pitchFamily="18" charset="0"/>
            </a:endParaRPr>
          </a:p>
          <a:p>
            <a:pPr marL="0" indent="0" algn="just">
              <a:buFont typeface="Arial" panose="020B0604020202020204" pitchFamily="34" charset="0"/>
              <a:buNone/>
              <a:defRPr/>
            </a:pPr>
            <a:r>
              <a:rPr lang="fr-FR" dirty="0">
                <a:latin typeface="Bell MT" panose="02020503060305020303" pitchFamily="18" charset="0"/>
              </a:rPr>
              <a:t>S’adresse aux médecins, chirurgiens-dentistes, </a:t>
            </a:r>
            <a:r>
              <a:rPr lang="fr-FR" dirty="0" err="1">
                <a:latin typeface="Bell MT" panose="02020503060305020303" pitchFamily="18" charset="0"/>
              </a:rPr>
              <a:t>sages-femmes</a:t>
            </a:r>
            <a:r>
              <a:rPr lang="fr-FR" dirty="0">
                <a:latin typeface="Bell MT" panose="02020503060305020303" pitchFamily="18" charset="0"/>
              </a:rPr>
              <a:t> et pharmaciens qui exercent un emploi pour une durée d’au moins un an avec un seuil de rémunération qui sera fixée par décret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contenu 2">
            <a:extLst>
              <a:ext uri="{FF2B5EF4-FFF2-40B4-BE49-F238E27FC236}">
                <a16:creationId xmlns:a16="http://schemas.microsoft.com/office/drawing/2014/main" id="{FF8E566F-A1A0-5748-C6EB-36CC51D0DCAE}"/>
              </a:ext>
            </a:extLst>
          </p:cNvPr>
          <p:cNvSpPr>
            <a:spLocks noGrp="1" noChangeArrowheads="1"/>
          </p:cNvSpPr>
          <p:nvPr>
            <p:ph idx="1"/>
          </p:nvPr>
        </p:nvSpPr>
        <p:spPr>
          <a:xfrm>
            <a:off x="179388" y="1196975"/>
            <a:ext cx="8640762" cy="4351338"/>
          </a:xfrm>
        </p:spPr>
        <p:txBody>
          <a:bodyPr/>
          <a:lstStyle/>
          <a:p>
            <a:pPr marL="0" indent="0">
              <a:buFont typeface="Arial" panose="020B0604020202020204" pitchFamily="34" charset="0"/>
              <a:buNone/>
            </a:pPr>
            <a:endParaRPr lang="fr-FR" altLang="fr-FR" sz="3800" b="1">
              <a:latin typeface="Bell MT" panose="02020503060305020303" pitchFamily="18" charset="0"/>
            </a:endParaRPr>
          </a:p>
          <a:p>
            <a:pPr marL="0" indent="0">
              <a:buFont typeface="Arial" panose="020B0604020202020204" pitchFamily="34" charset="0"/>
              <a:buNone/>
            </a:pPr>
            <a:endParaRPr lang="fr-FR" altLang="fr-FR" sz="3800" b="1">
              <a:latin typeface="Bell MT" panose="02020503060305020303" pitchFamily="18" charset="0"/>
            </a:endParaRPr>
          </a:p>
          <a:p>
            <a:pPr marL="0" indent="0" algn="just">
              <a:buFont typeface="Arial" panose="020B0604020202020204" pitchFamily="34" charset="0"/>
              <a:buNone/>
            </a:pPr>
            <a:r>
              <a:rPr lang="fr-FR" altLang="fr-FR" sz="3800" b="1">
                <a:latin typeface="Bell MT" panose="02020503060305020303" pitchFamily="18" charset="0"/>
              </a:rPr>
              <a:t>IX. Cas particuliers étudiants et travailleurs saisonniers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BA5DF2C1-F323-75A6-EEFB-CD10B0291F14}"/>
              </a:ext>
            </a:extLst>
          </p:cNvPr>
          <p:cNvSpPr>
            <a:spLocks noGrp="1" noChangeArrowheads="1"/>
          </p:cNvSpPr>
          <p:nvPr>
            <p:ph type="title"/>
          </p:nvPr>
        </p:nvSpPr>
        <p:spPr>
          <a:xfrm>
            <a:off x="630238" y="334963"/>
            <a:ext cx="7886700" cy="993775"/>
          </a:xfrm>
        </p:spPr>
        <p:txBody>
          <a:bodyPr/>
          <a:lstStyle/>
          <a:p>
            <a:pPr algn="ctr" eaLnBrk="1" hangingPunct="1"/>
            <a:r>
              <a:rPr lang="fr-FR" altLang="fr-FR" b="1">
                <a:solidFill>
                  <a:srgbClr val="0070C0"/>
                </a:solidFill>
                <a:latin typeface="Bell MT" panose="02020503060305020303" pitchFamily="18" charset="0"/>
              </a:rPr>
              <a:t>Spécificités pour les étudiants</a:t>
            </a:r>
          </a:p>
        </p:txBody>
      </p:sp>
      <p:sp>
        <p:nvSpPr>
          <p:cNvPr id="3" name="Content Placeholder 2">
            <a:extLst>
              <a:ext uri="{FF2B5EF4-FFF2-40B4-BE49-F238E27FC236}">
                <a16:creationId xmlns:a16="http://schemas.microsoft.com/office/drawing/2014/main" id="{B8806595-7C15-A936-9D3C-656D6C2C3738}"/>
              </a:ext>
            </a:extLst>
          </p:cNvPr>
          <p:cNvSpPr>
            <a:spLocks noGrp="1"/>
          </p:cNvSpPr>
          <p:nvPr>
            <p:ph idx="1"/>
          </p:nvPr>
        </p:nvSpPr>
        <p:spPr>
          <a:xfrm>
            <a:off x="561975" y="2227263"/>
            <a:ext cx="7953375" cy="3335337"/>
          </a:xfrm>
        </p:spPr>
        <p:txBody>
          <a:bodyPr rtlCol="0">
            <a:normAutofit/>
          </a:bodyPr>
          <a:lstStyle/>
          <a:p>
            <a:pPr marL="0" indent="0" algn="just" eaLnBrk="1" fontAlgn="auto" hangingPunct="1">
              <a:spcAft>
                <a:spcPts val="0"/>
              </a:spcAft>
              <a:buFont typeface="Arial" panose="020B0604020202020204" pitchFamily="34" charset="0"/>
              <a:buNone/>
              <a:defRPr/>
            </a:pPr>
            <a:r>
              <a:rPr lang="fr-FR" altLang="fr-FR" b="1" dirty="0">
                <a:latin typeface="Bell MT" panose="02020503060305020303" pitchFamily="18" charset="0"/>
              </a:rPr>
              <a:t> La carte de séjour « étudiant » </a:t>
            </a:r>
            <a:r>
              <a:rPr lang="fr-FR" altLang="fr-FR" dirty="0">
                <a:latin typeface="Bell MT" panose="02020503060305020303" pitchFamily="18" charset="0"/>
              </a:rPr>
              <a:t>permet à l'exercice, </a:t>
            </a:r>
            <a:r>
              <a:rPr lang="fr-FR" altLang="fr-FR" u="sng" dirty="0">
                <a:latin typeface="Bell MT" panose="02020503060305020303" pitchFamily="18" charset="0"/>
              </a:rPr>
              <a:t>à titre accessoire</a:t>
            </a:r>
            <a:r>
              <a:rPr lang="fr-FR" altLang="fr-FR" dirty="0">
                <a:latin typeface="Bell MT" panose="02020503060305020303" pitchFamily="18" charset="0"/>
              </a:rPr>
              <a:t>, d'une activité professionnelle salariée dans la limite de 60 % de la durée de travail annuelle, soit 964 heures maximum par an (sauf algériens : autorisation nécessaire)</a:t>
            </a:r>
          </a:p>
          <a:p>
            <a:pPr marL="0" indent="0" algn="just" eaLnBrk="1" fontAlgn="auto" hangingPunct="1">
              <a:spcAft>
                <a:spcPts val="0"/>
              </a:spcAft>
              <a:buFont typeface="Arial" panose="020B0604020202020204" pitchFamily="34" charset="0"/>
              <a:buNone/>
              <a:defRPr/>
            </a:pPr>
            <a:r>
              <a:rPr lang="fr-FR" altLang="fr-FR" dirty="0">
                <a:latin typeface="Bell MT" panose="02020503060305020303" pitchFamily="18" charset="0"/>
              </a:rPr>
              <a:t>Toute activité professionnelle salariée sur l'ensemble du territoire français est autorisée, dans la limite de ce plafond d’heures. </a:t>
            </a:r>
          </a:p>
          <a:p>
            <a:pPr algn="just" eaLnBrk="1" fontAlgn="auto" hangingPunct="1">
              <a:spcAft>
                <a:spcPts val="0"/>
              </a:spcAft>
              <a:defRPr/>
            </a:pPr>
            <a:endParaRPr lang="fr-FR" altLang="fr-FR"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B1C486-FDDE-6E50-0980-85C516901382}"/>
              </a:ext>
            </a:extLst>
          </p:cNvPr>
          <p:cNvSpPr>
            <a:spLocks noGrp="1" noChangeArrowheads="1"/>
          </p:cNvSpPr>
          <p:nvPr>
            <p:ph type="title"/>
          </p:nvPr>
        </p:nvSpPr>
        <p:spPr>
          <a:xfrm>
            <a:off x="6115050" y="1336675"/>
            <a:ext cx="2549525" cy="3941763"/>
          </a:xfrm>
        </p:spPr>
        <p:txBody>
          <a:bodyPr lIns="68580" tIns="34290" rIns="68580" bIns="34290"/>
          <a:lstStyle/>
          <a:p>
            <a:pPr algn="ctr" eaLnBrk="1" hangingPunct="1"/>
            <a:br>
              <a:rPr lang="fr-FR" altLang="fr-FR" sz="3600" b="1">
                <a:latin typeface="Bell MT" panose="02020503060305020303" pitchFamily="18" charset="0"/>
              </a:rPr>
            </a:br>
            <a:r>
              <a:rPr lang="fr-FR" altLang="fr-FR" sz="3600" b="1">
                <a:latin typeface="Bell MT" panose="02020503060305020303" pitchFamily="18" charset="0"/>
              </a:rPr>
              <a:t>Le droit au travail des salariés étrangers</a:t>
            </a:r>
            <a:endParaRPr lang="en-US" altLang="fr-FR" sz="3600" b="1">
              <a:latin typeface="Bell MT" panose="02020503060305020303" pitchFamily="18" charset="0"/>
            </a:endParaRPr>
          </a:p>
        </p:txBody>
      </p:sp>
      <p:sp>
        <p:nvSpPr>
          <p:cNvPr id="11" name="Rectangle 10" descr="&quot;&quot;">
            <a:extLst>
              <a:ext uri="{FF2B5EF4-FFF2-40B4-BE49-F238E27FC236}">
                <a16:creationId xmlns:a16="http://schemas.microsoft.com/office/drawing/2014/main" id="{0551ABE6-BA25-17AB-2469-E411524975C2}"/>
              </a:ext>
            </a:extLst>
          </p:cNvPr>
          <p:cNvSpPr>
            <a:spLocks noGrp="1" noRot="1" noChangeAspect="1" noMove="1" noResize="1" noEditPoints="1" noAdjustHandles="1" noChangeArrowheads="1" noChangeShapeType="1" noTextEdit="1"/>
          </p:cNvSpPr>
          <p:nvPr/>
        </p:nvSpPr>
        <p:spPr>
          <a:xfrm>
            <a:off x="0" y="857250"/>
            <a:ext cx="5664200"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3" name="Rounded Rectangle 9" descr="&quot;&quot;">
            <a:extLst>
              <a:ext uri="{FF2B5EF4-FFF2-40B4-BE49-F238E27FC236}">
                <a16:creationId xmlns:a16="http://schemas.microsoft.com/office/drawing/2014/main" id="{0BF89B60-E286-E1FE-0488-DF5736343EC6}"/>
              </a:ext>
            </a:extLst>
          </p:cNvPr>
          <p:cNvSpPr>
            <a:spLocks noGrp="1" noRot="1" noChangeAspect="1" noMove="1" noResize="1" noEditPoints="1" noAdjustHandles="1" noChangeArrowheads="1" noChangeShapeType="1" noTextEdit="1"/>
          </p:cNvSpPr>
          <p:nvPr/>
        </p:nvSpPr>
        <p:spPr>
          <a:xfrm>
            <a:off x="355600" y="1220788"/>
            <a:ext cx="4946650" cy="4303712"/>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4341" name="Footer PlaceHolder 3">
            <a:extLst>
              <a:ext uri="{FF2B5EF4-FFF2-40B4-BE49-F238E27FC236}">
                <a16:creationId xmlns:a16="http://schemas.microsoft.com/office/drawing/2014/main" id="{60B3C731-C8F0-14BF-D6F4-A3C380745048}"/>
              </a:ext>
            </a:extLst>
          </p:cNvPr>
          <p:cNvSpPr>
            <a:spLocks noGrp="1" noChangeArrowheads="1"/>
          </p:cNvSpPr>
          <p:nvPr>
            <p:ph type="ftr" sz="quarter" idx="11"/>
          </p:nvPr>
        </p:nvSpPr>
        <p:spPr bwMode="auto">
          <a:xfrm>
            <a:off x="714375" y="5624513"/>
            <a:ext cx="422433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numCol="1" anchorCtr="0" compatLnSpc="1">
            <a:prstTxWarp prst="textNoShape">
              <a:avLst/>
            </a:prstTxWarp>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Aft>
                <a:spcPts val="450"/>
              </a:spcAft>
            </a:pPr>
            <a:endParaRPr lang="en-US" altLang="fr-FR">
              <a:solidFill>
                <a:srgbClr val="595959"/>
              </a:solidFill>
              <a:latin typeface="Calibri" panose="020F0502020204030204" pitchFamily="34" charset="0"/>
              <a:hlinkClick r:id="rId3"/>
            </a:endParaRPr>
          </a:p>
        </p:txBody>
      </p:sp>
      <p:pic>
        <p:nvPicPr>
          <p:cNvPr id="14342" name="Picture 2">
            <a:extLst>
              <a:ext uri="{FF2B5EF4-FFF2-40B4-BE49-F238E27FC236}">
                <a16:creationId xmlns:a16="http://schemas.microsoft.com/office/drawing/2014/main" id="{78D321D5-8367-41DD-B553-42188EEE7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1643063"/>
            <a:ext cx="408463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2B2705-F7FC-DEDB-9912-30C82FE1F2E1}"/>
              </a:ext>
            </a:extLst>
          </p:cNvPr>
          <p:cNvSpPr>
            <a:spLocks noGrp="1"/>
          </p:cNvSpPr>
          <p:nvPr>
            <p:ph idx="1"/>
          </p:nvPr>
        </p:nvSpPr>
        <p:spPr>
          <a:xfrm>
            <a:off x="628650" y="320675"/>
            <a:ext cx="7886700" cy="4351338"/>
          </a:xfrm>
        </p:spPr>
        <p:txBody>
          <a:bodyPr/>
          <a:lstStyle/>
          <a:p>
            <a:pPr algn="just" eaLnBrk="1" hangingPunct="1">
              <a:buFont typeface="Wingdings" panose="05000000000000000000" pitchFamily="2" charset="2"/>
              <a:buChar char="Ø"/>
            </a:pPr>
            <a:r>
              <a:rPr lang="fr-FR" altLang="fr-FR" sz="2500" b="1">
                <a:latin typeface="Times New Roman" panose="02020603050405020304" pitchFamily="18" charset="0"/>
                <a:cs typeface="Times New Roman" panose="02020603050405020304" pitchFamily="18" charset="0"/>
              </a:rPr>
              <a:t>La carte « recherche d’emploi ou création d’entreprise » RECE</a:t>
            </a:r>
          </a:p>
          <a:p>
            <a:pPr algn="just" eaLnBrk="1" hangingPunct="1">
              <a:buFont typeface="Arial" panose="020B0604020202020204" pitchFamily="34" charset="0"/>
              <a:buNone/>
            </a:pPr>
            <a:r>
              <a:rPr lang="fr-FR" altLang="fr-FR" sz="2500">
                <a:solidFill>
                  <a:srgbClr val="000000"/>
                </a:solidFill>
                <a:latin typeface="Times New Roman" panose="02020603050405020304" pitchFamily="18" charset="0"/>
                <a:cs typeface="Times New Roman" panose="02020603050405020304" pitchFamily="18" charset="0"/>
              </a:rPr>
              <a:t>Conditions : </a:t>
            </a:r>
          </a:p>
          <a:p>
            <a:pPr algn="just">
              <a:lnSpc>
                <a:spcPct val="100000"/>
              </a:lnSpc>
              <a:spcBef>
                <a:spcPct val="0"/>
              </a:spcBef>
              <a:buFontTx/>
              <a:buChar char="•"/>
            </a:pPr>
            <a:r>
              <a:rPr lang="fr-FR" altLang="fr-FR" sz="2500">
                <a:solidFill>
                  <a:srgbClr val="2F3339"/>
                </a:solidFill>
                <a:latin typeface="Times New Roman" panose="02020603050405020304" pitchFamily="18" charset="0"/>
                <a:cs typeface="Times New Roman" panose="02020603050405020304" pitchFamily="18" charset="0"/>
              </a:rPr>
              <a:t>être titulaire d’un </a:t>
            </a:r>
            <a:r>
              <a:rPr lang="fr-FR" altLang="fr-FR" sz="2500">
                <a:solidFill>
                  <a:srgbClr val="F48474"/>
                </a:solidFill>
                <a:latin typeface="Times New Roman" panose="02020603050405020304" pitchFamily="18" charset="0"/>
                <a:cs typeface="Times New Roman" panose="02020603050405020304" pitchFamily="18" charset="0"/>
                <a:hlinkClick r:id="rId2"/>
              </a:rPr>
              <a:t>diplôme</a:t>
            </a:r>
            <a:r>
              <a:rPr lang="fr-FR" altLang="fr-FR" sz="2500">
                <a:solidFill>
                  <a:srgbClr val="2F3339"/>
                </a:solidFill>
                <a:latin typeface="Times New Roman" panose="02020603050405020304" pitchFamily="18" charset="0"/>
                <a:cs typeface="Times New Roman" panose="02020603050405020304" pitchFamily="18" charset="0"/>
              </a:rPr>
              <a:t> de niveau Licence Professionnelle, Master, Mastère Spécialisé ou équivalent délivré par un établissement français.</a:t>
            </a:r>
          </a:p>
          <a:p>
            <a:pPr algn="just">
              <a:lnSpc>
                <a:spcPct val="100000"/>
              </a:lnSpc>
              <a:spcBef>
                <a:spcPct val="0"/>
              </a:spcBef>
              <a:buFont typeface="Arial" panose="020B0604020202020204" pitchFamily="34" charset="0"/>
              <a:buNone/>
            </a:pPr>
            <a:r>
              <a:rPr lang="fr-FR" altLang="fr-FR" sz="2500">
                <a:solidFill>
                  <a:srgbClr val="2F3339"/>
                </a:solidFill>
                <a:latin typeface="Times New Roman" panose="02020603050405020304" pitchFamily="18" charset="0"/>
                <a:cs typeface="Times New Roman" panose="02020603050405020304" pitchFamily="18" charset="0"/>
              </a:rPr>
              <a:t>L’</a:t>
            </a:r>
            <a:r>
              <a:rPr lang="fr-FR" altLang="fr-FR" sz="2500">
                <a:solidFill>
                  <a:srgbClr val="F48474"/>
                </a:solidFill>
                <a:latin typeface="Times New Roman" panose="02020603050405020304" pitchFamily="18" charset="0"/>
                <a:cs typeface="Times New Roman" panose="02020603050405020304" pitchFamily="18" charset="0"/>
                <a:hlinkClick r:id="rId3"/>
              </a:rPr>
              <a:t>article 4 du décret du 13 juin 2025</a:t>
            </a:r>
            <a:r>
              <a:rPr lang="fr-FR" altLang="fr-FR" sz="2500">
                <a:solidFill>
                  <a:srgbClr val="2F3339"/>
                </a:solidFill>
                <a:latin typeface="Times New Roman" panose="02020603050405020304" pitchFamily="18" charset="0"/>
                <a:cs typeface="Times New Roman" panose="02020603050405020304" pitchFamily="18" charset="0"/>
              </a:rPr>
              <a:t> est venu préciser que ce diplôme doit avoir été </a:t>
            </a:r>
            <a:r>
              <a:rPr lang="fr-FR" altLang="fr-FR" sz="2500" b="1">
                <a:solidFill>
                  <a:srgbClr val="2F3339"/>
                </a:solidFill>
                <a:latin typeface="Times New Roman" panose="02020603050405020304" pitchFamily="18" charset="0"/>
                <a:cs typeface="Times New Roman" panose="02020603050405020304" pitchFamily="18" charset="0"/>
              </a:rPr>
              <a:t>obtenu au cours des douze mois précédant la demande de la carte.</a:t>
            </a:r>
          </a:p>
          <a:p>
            <a:pPr algn="just">
              <a:lnSpc>
                <a:spcPct val="100000"/>
              </a:lnSpc>
              <a:spcBef>
                <a:spcPct val="0"/>
              </a:spcBef>
              <a:buFont typeface="Arial" panose="020B0604020202020204" pitchFamily="34" charset="0"/>
              <a:buNone/>
            </a:pPr>
            <a:endParaRPr lang="fr-FR" altLang="fr-FR" sz="2500">
              <a:latin typeface="Times New Roman" panose="02020603050405020304" pitchFamily="18" charset="0"/>
              <a:cs typeface="Times New Roman" panose="02020603050405020304" pitchFamily="18" charset="0"/>
            </a:endParaRPr>
          </a:p>
          <a:p>
            <a:pPr algn="just">
              <a:lnSpc>
                <a:spcPct val="100000"/>
              </a:lnSpc>
              <a:spcBef>
                <a:spcPct val="0"/>
              </a:spcBef>
              <a:buFontTx/>
              <a:buChar char="•"/>
            </a:pPr>
            <a:r>
              <a:rPr lang="fr-FR" altLang="fr-FR" sz="2500">
                <a:solidFill>
                  <a:srgbClr val="2F3339"/>
                </a:solidFill>
                <a:latin typeface="Times New Roman" panose="02020603050405020304" pitchFamily="18" charset="0"/>
                <a:cs typeface="Times New Roman" panose="02020603050405020304" pitchFamily="18" charset="0"/>
              </a:rPr>
              <a:t> Si l’étudiant réside en France, la  demande de carte de séjour RECE doit être déposée </a:t>
            </a:r>
            <a:r>
              <a:rPr lang="fr-FR" altLang="fr-FR" sz="2500" b="1">
                <a:solidFill>
                  <a:srgbClr val="2F3339"/>
                </a:solidFill>
                <a:latin typeface="Times New Roman" panose="02020603050405020304" pitchFamily="18" charset="0"/>
                <a:cs typeface="Times New Roman" panose="02020603050405020304" pitchFamily="18" charset="0"/>
              </a:rPr>
              <a:t>avant l’expiration</a:t>
            </a:r>
            <a:r>
              <a:rPr lang="fr-FR" altLang="fr-FR" sz="2500">
                <a:solidFill>
                  <a:srgbClr val="2F3339"/>
                </a:solidFill>
                <a:latin typeface="Times New Roman" panose="02020603050405020304" pitchFamily="18" charset="0"/>
                <a:cs typeface="Times New Roman" panose="02020603050405020304" pitchFamily="18" charset="0"/>
              </a:rPr>
              <a:t> de votre titre de séjour mention « étudiant » ou « talent‑chercheur ».</a:t>
            </a:r>
          </a:p>
          <a:p>
            <a:pPr algn="just">
              <a:lnSpc>
                <a:spcPct val="100000"/>
              </a:lnSpc>
              <a:spcBef>
                <a:spcPct val="0"/>
              </a:spcBef>
            </a:pPr>
            <a:r>
              <a:rPr lang="fr-FR" altLang="fr-FR" sz="2500">
                <a:solidFill>
                  <a:srgbClr val="F48474"/>
                </a:solidFill>
                <a:latin typeface="Times New Roman" panose="02020603050405020304" pitchFamily="18" charset="0"/>
                <a:cs typeface="Times New Roman" panose="02020603050405020304" pitchFamily="18" charset="0"/>
                <a:hlinkClick r:id="rId4"/>
              </a:rPr>
              <a:t>Si l’étranger a déjà quitté le territoire français</a:t>
            </a:r>
            <a:r>
              <a:rPr lang="fr-FR" altLang="fr-FR" sz="2500">
                <a:solidFill>
                  <a:srgbClr val="2F3339"/>
                </a:solidFill>
                <a:latin typeface="Times New Roman" panose="02020603050405020304" pitchFamily="18" charset="0"/>
                <a:cs typeface="Times New Roman" panose="02020603050405020304" pitchFamily="18" charset="0"/>
              </a:rPr>
              <a:t>, il peut,  dans les quatre ans suivant l’obtention du diplôme, demander la carte de séjour RECE.</a:t>
            </a:r>
            <a:endParaRPr lang="fr-FR" altLang="fr-FR" sz="2500">
              <a:latin typeface="Times New Roman" panose="02020603050405020304" pitchFamily="18" charset="0"/>
              <a:cs typeface="Times New Roman" panose="02020603050405020304" pitchFamily="18" charset="0"/>
            </a:endParaRPr>
          </a:p>
          <a:p>
            <a:pPr algn="just">
              <a:lnSpc>
                <a:spcPct val="100000"/>
              </a:lnSpc>
              <a:spcBef>
                <a:spcPct val="0"/>
              </a:spcBef>
              <a:buFontTx/>
              <a:buChar char="•"/>
            </a:pPr>
            <a:r>
              <a:rPr lang="fr-FR" altLang="fr-FR" sz="2500">
                <a:solidFill>
                  <a:srgbClr val="2F3339"/>
                </a:solidFill>
                <a:latin typeface="Times New Roman" panose="02020603050405020304" pitchFamily="18" charset="0"/>
                <a:cs typeface="Times New Roman" panose="02020603050405020304" pitchFamily="18" charset="0"/>
              </a:rPr>
              <a:t>être couvert par une </a:t>
            </a:r>
            <a:r>
              <a:rPr lang="fr-FR" altLang="fr-FR" sz="2500" b="1">
                <a:solidFill>
                  <a:srgbClr val="2F3339"/>
                </a:solidFill>
                <a:latin typeface="Times New Roman" panose="02020603050405020304" pitchFamily="18" charset="0"/>
                <a:cs typeface="Times New Roman" panose="02020603050405020304" pitchFamily="18" charset="0"/>
              </a:rPr>
              <a:t>assurance maladie</a:t>
            </a:r>
            <a:r>
              <a:rPr lang="fr-FR" altLang="fr-FR" sz="2500">
                <a:solidFill>
                  <a:srgbClr val="2F3339"/>
                </a:solidFill>
                <a:latin typeface="Times New Roman" panose="02020603050405020304" pitchFamily="18" charset="0"/>
                <a:cs typeface="Times New Roman" panose="02020603050405020304" pitchFamily="18" charset="0"/>
              </a:rPr>
              <a:t>.</a:t>
            </a:r>
          </a:p>
          <a:p>
            <a:pPr>
              <a:lnSpc>
                <a:spcPct val="100000"/>
              </a:lnSpc>
              <a:spcBef>
                <a:spcPct val="0"/>
              </a:spcBef>
              <a:buFont typeface="Arial" panose="020B0604020202020204" pitchFamily="34" charset="0"/>
              <a:buNone/>
            </a:pPr>
            <a:r>
              <a:rPr lang="fr-FR" altLang="fr-FR" sz="2500">
                <a:solidFill>
                  <a:srgbClr val="2F3339"/>
                </a:solidFill>
                <a:latin typeface="Times New Roman" panose="02020603050405020304" pitchFamily="18" charset="0"/>
                <a:cs typeface="Times New Roman" panose="02020603050405020304" pitchFamily="18" charset="0"/>
              </a:rPr>
              <a:t>   </a:t>
            </a:r>
            <a:endParaRPr lang="fr-FR" altLang="fr-FR" sz="2500">
              <a:solidFill>
                <a:srgbClr val="000000"/>
              </a:solidFill>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pPr>
            <a:endParaRPr lang="fr-FR" altLang="fr-FR" sz="2500">
              <a:latin typeface="Times New Roman" panose="02020603050405020304" pitchFamily="18" charset="0"/>
              <a:cs typeface="Times New Roman" panose="02020603050405020304" pitchFamily="18" charset="0"/>
            </a:endParaRPr>
          </a:p>
          <a:p>
            <a:endParaRPr lang="fr-FR" altLang="fr-FR" sz="2500">
              <a:latin typeface="Times New Roman" panose="02020603050405020304" pitchFamily="18" charset="0"/>
              <a:cs typeface="Times New Roman" panose="02020603050405020304" pitchFamily="18" charset="0"/>
            </a:endParaRPr>
          </a:p>
        </p:txBody>
      </p:sp>
      <p:sp>
        <p:nvSpPr>
          <p:cNvPr id="71683" name="Rectangle 1">
            <a:extLst>
              <a:ext uri="{FF2B5EF4-FFF2-40B4-BE49-F238E27FC236}">
                <a16:creationId xmlns:a16="http://schemas.microsoft.com/office/drawing/2014/main" id="{C0A030C9-282E-A7AF-9C8E-4B61EDB199DD}"/>
              </a:ext>
            </a:extLst>
          </p:cNvPr>
          <p:cNvSpPr>
            <a:spLocks noChangeArrowheads="1"/>
          </p:cNvSpPr>
          <p:nvPr/>
        </p:nvSpPr>
        <p:spPr bwMode="auto">
          <a:xfrm>
            <a:off x="0" y="-138113"/>
            <a:ext cx="0" cy="2762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71684" name="AutoShape 2" descr="⚠️">
            <a:extLst>
              <a:ext uri="{FF2B5EF4-FFF2-40B4-BE49-F238E27FC236}">
                <a16:creationId xmlns:a16="http://schemas.microsoft.com/office/drawing/2014/main" id="{24F50B11-DBDB-CEC0-205F-8FF6097F427C}"/>
              </a:ext>
            </a:extLst>
          </p:cNvPr>
          <p:cNvSpPr>
            <a:spLocks noChangeAspect="1" noChangeArrowheads="1"/>
          </p:cNvSpPr>
          <p:nvPr/>
        </p:nvSpPr>
        <p:spPr bwMode="auto">
          <a:xfrm>
            <a:off x="60325" y="30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71685" name="AutoShape 3" descr="⚠️">
            <a:extLst>
              <a:ext uri="{FF2B5EF4-FFF2-40B4-BE49-F238E27FC236}">
                <a16:creationId xmlns:a16="http://schemas.microsoft.com/office/drawing/2014/main" id="{BBD713B2-D7F1-B810-8327-042B7886C435}"/>
              </a:ext>
            </a:extLst>
          </p:cNvPr>
          <p:cNvSpPr>
            <a:spLocks noChangeAspect="1" noChangeArrowheads="1"/>
          </p:cNvSpPr>
          <p:nvPr/>
        </p:nvSpPr>
        <p:spPr bwMode="auto">
          <a:xfrm>
            <a:off x="60325" y="8683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AF2FE2-3589-C9BD-452D-17F2818C5D03}"/>
              </a:ext>
            </a:extLst>
          </p:cNvPr>
          <p:cNvSpPr>
            <a:spLocks noGrp="1"/>
          </p:cNvSpPr>
          <p:nvPr>
            <p:ph idx="1"/>
          </p:nvPr>
        </p:nvSpPr>
        <p:spPr>
          <a:xfrm>
            <a:off x="628650" y="404813"/>
            <a:ext cx="7886700" cy="5772150"/>
          </a:xfrm>
        </p:spPr>
        <p:txBody>
          <a:bodyPr/>
          <a:lstStyle/>
          <a:p>
            <a:pPr marL="0" indent="0" defTabSz="914400">
              <a:lnSpc>
                <a:spcPct val="100000"/>
              </a:lnSpc>
              <a:spcBef>
                <a:spcPct val="0"/>
              </a:spcBef>
              <a:buFont typeface="Arial" panose="020B0604020202020204" pitchFamily="34" charset="0"/>
              <a:buNone/>
              <a:defRPr/>
            </a:pPr>
            <a:r>
              <a:rPr lang="fr-FR" altLang="fr-FR" sz="3600" b="1" u="sng" dirty="0">
                <a:solidFill>
                  <a:srgbClr val="2F3339"/>
                </a:solidFill>
                <a:latin typeface="Bell MT" panose="02020503060305020303" pitchFamily="18" charset="0"/>
                <a:cs typeface="Arial" panose="020B0604020202020204" pitchFamily="34" charset="0"/>
              </a:rPr>
              <a:t> </a:t>
            </a:r>
            <a:r>
              <a:rPr lang="fr-FR" altLang="fr-FR" sz="2000" b="1" u="sng" dirty="0">
                <a:solidFill>
                  <a:srgbClr val="2F3339"/>
                </a:solidFill>
                <a:latin typeface="Bell MT" panose="02020503060305020303" pitchFamily="18" charset="0"/>
                <a:cs typeface="Arial" panose="020B0604020202020204" pitchFamily="34" charset="0"/>
              </a:rPr>
              <a:t>Exceptions liées aux accords bilatéraux.</a:t>
            </a:r>
            <a:endParaRPr lang="fr-FR" altLang="fr-FR" sz="700" b="1" u="sng" dirty="0">
              <a:latin typeface="Bell MT" panose="02020503060305020303" pitchFamily="18" charset="0"/>
              <a:cs typeface="Arial" panose="020B0604020202020204" pitchFamily="34" charset="0"/>
            </a:endParaRPr>
          </a:p>
          <a:p>
            <a:pPr marL="0" indent="0" defTabSz="914400">
              <a:lnSpc>
                <a:spcPct val="100000"/>
              </a:lnSpc>
              <a:spcBef>
                <a:spcPct val="0"/>
              </a:spcBef>
              <a:buFont typeface="Arial" panose="020B0604020202020204" pitchFamily="34" charset="0"/>
              <a:buNone/>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 typeface="Arial" panose="020B0604020202020204" pitchFamily="34" charset="0"/>
              <a:buNone/>
              <a:defRPr/>
            </a:pPr>
            <a:r>
              <a:rPr lang="fr-FR" altLang="fr-FR" sz="2000" dirty="0">
                <a:solidFill>
                  <a:srgbClr val="2F3339"/>
                </a:solidFill>
                <a:latin typeface="Bell MT" panose="02020503060305020303" pitchFamily="18" charset="0"/>
                <a:cs typeface="Arial" panose="020B0604020202020204" pitchFamily="34" charset="0"/>
              </a:rPr>
              <a:t>Les étudiants originaires de certains pays peuvent </a:t>
            </a:r>
            <a:r>
              <a:rPr lang="fr-FR" altLang="fr-FR" sz="2000" b="1" dirty="0">
                <a:solidFill>
                  <a:srgbClr val="2F3339"/>
                </a:solidFill>
                <a:latin typeface="Bell MT" panose="02020503060305020303" pitchFamily="18" charset="0"/>
                <a:cs typeface="Arial" panose="020B0604020202020204" pitchFamily="34" charset="0"/>
              </a:rPr>
              <a:t>demander non pas la carte RECE, mais une APS</a:t>
            </a:r>
            <a:r>
              <a:rPr lang="fr-FR" altLang="fr-FR" sz="2000" dirty="0">
                <a:solidFill>
                  <a:srgbClr val="2F3339"/>
                </a:solidFill>
                <a:latin typeface="Bell MT" panose="02020503060305020303" pitchFamily="18" charset="0"/>
                <a:cs typeface="Arial" panose="020B0604020202020204" pitchFamily="34" charset="0"/>
              </a:rPr>
              <a:t> (autorisation provisoire de séjour) </a:t>
            </a:r>
            <a:r>
              <a:rPr lang="fr-FR" altLang="fr-FR" sz="2000" dirty="0">
                <a:solidFill>
                  <a:srgbClr val="F48474"/>
                </a:solidFill>
                <a:latin typeface="Bell MT" panose="02020503060305020303" pitchFamily="18" charset="0"/>
                <a:cs typeface="Arial" panose="020B0604020202020204" pitchFamily="34" charset="0"/>
                <a:hlinkClick r:id="rId2"/>
              </a:rPr>
              <a:t>dans le cadre d’accords bilatéraux avec la France</a:t>
            </a:r>
            <a:r>
              <a:rPr lang="fr-FR" altLang="fr-FR" sz="2000" dirty="0">
                <a:solidFill>
                  <a:srgbClr val="2F3339"/>
                </a:solidFill>
                <a:latin typeface="Bell MT" panose="02020503060305020303" pitchFamily="18" charset="0"/>
                <a:cs typeface="Arial" panose="020B0604020202020204" pitchFamily="34" charset="0"/>
              </a:rPr>
              <a:t>.</a:t>
            </a:r>
          </a:p>
          <a:p>
            <a:pPr marL="0" indent="0" defTabSz="914400">
              <a:lnSpc>
                <a:spcPct val="100000"/>
              </a:lnSpc>
              <a:spcBef>
                <a:spcPct val="0"/>
              </a:spcBef>
              <a:buFont typeface="Arial" panose="020B0604020202020204" pitchFamily="34" charset="0"/>
              <a:buNone/>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 typeface="Arial" panose="020B0604020202020204" pitchFamily="34" charset="0"/>
              <a:buNone/>
              <a:defRPr/>
            </a:pPr>
            <a:endParaRPr lang="fr-FR" altLang="fr-FR" sz="700" dirty="0">
              <a:latin typeface="Bell MT" panose="02020503060305020303" pitchFamily="18" charset="0"/>
              <a:cs typeface="Arial" panose="020B0604020202020204" pitchFamily="34" charset="0"/>
            </a:endParaRPr>
          </a:p>
          <a:p>
            <a:pPr marL="0" indent="0" algn="just" defTabSz="914400">
              <a:lnSpc>
                <a:spcPct val="100000"/>
              </a:lnSpc>
              <a:spcBef>
                <a:spcPct val="0"/>
              </a:spcBef>
              <a:buFont typeface="Arial" panose="020B0604020202020204" pitchFamily="34" charset="0"/>
              <a:buNone/>
              <a:defRPr/>
            </a:pPr>
            <a:r>
              <a:rPr lang="fr-FR" altLang="fr-FR" sz="2000" dirty="0">
                <a:solidFill>
                  <a:srgbClr val="2F3339"/>
                </a:solidFill>
                <a:latin typeface="Bell MT" panose="02020503060305020303" pitchFamily="18" charset="0"/>
                <a:cs typeface="Times New Roman" panose="02020603050405020304" pitchFamily="18" charset="0"/>
              </a:rPr>
              <a:t>Il s’agit notamment du Bénin, Burkina Faso, Cap‑Vert, Congo Brazzaville, Gabon, Tunisie, Maurice, Inde, Macédoine, Monténégro, Serbie, Bosnie-Herzégovine…</a:t>
            </a:r>
          </a:p>
          <a:p>
            <a:pPr marL="0" indent="0" algn="just" defTabSz="914400">
              <a:lnSpc>
                <a:spcPct val="100000"/>
              </a:lnSpc>
              <a:spcBef>
                <a:spcPct val="0"/>
              </a:spcBef>
              <a:buFont typeface="Arial" panose="020B0604020202020204" pitchFamily="34" charset="0"/>
              <a:buNone/>
              <a:defRPr/>
            </a:pPr>
            <a:endParaRPr lang="fr-FR" altLang="fr-FR" sz="700" dirty="0">
              <a:latin typeface="Bell MT" panose="02020503060305020303" pitchFamily="18" charset="0"/>
              <a:cs typeface="Times New Roman" panose="02020603050405020304" pitchFamily="18" charset="0"/>
            </a:endParaRPr>
          </a:p>
          <a:p>
            <a:pPr marL="0" indent="0" algn="just" defTabSz="914400">
              <a:lnSpc>
                <a:spcPct val="100000"/>
              </a:lnSpc>
              <a:spcBef>
                <a:spcPct val="0"/>
              </a:spcBef>
              <a:buFont typeface="Arial" panose="020B0604020202020204" pitchFamily="34" charset="0"/>
              <a:buNone/>
              <a:defRPr/>
            </a:pPr>
            <a:r>
              <a:rPr lang="fr-FR" altLang="fr-FR" sz="2000" dirty="0">
                <a:solidFill>
                  <a:srgbClr val="2F3339"/>
                </a:solidFill>
                <a:latin typeface="Bell MT" panose="02020503060305020303" pitchFamily="18" charset="0"/>
                <a:cs typeface="Arial" panose="020B0604020202020204" pitchFamily="34" charset="0"/>
              </a:rPr>
              <a:t>La durée de validité et les conditions de renouvellement de cette APS varient selon l’accord.</a:t>
            </a:r>
            <a:endParaRPr lang="fr-FR" altLang="fr-FR" sz="700" dirty="0">
              <a:latin typeface="Bell MT" panose="02020503060305020303" pitchFamily="18" charset="0"/>
              <a:cs typeface="Arial" panose="020B0604020202020204" pitchFamily="34" charset="0"/>
            </a:endParaRPr>
          </a:p>
          <a:p>
            <a:pPr marL="0" indent="0" defTabSz="914400">
              <a:lnSpc>
                <a:spcPct val="100000"/>
              </a:lnSpc>
              <a:spcBef>
                <a:spcPct val="0"/>
              </a:spcBef>
              <a:buFont typeface="Arial" panose="020B0604020202020204" pitchFamily="34" charset="0"/>
              <a:buNone/>
              <a:defRPr/>
            </a:pPr>
            <a:r>
              <a:rPr lang="fr-FR" altLang="fr-FR" sz="2000" dirty="0">
                <a:solidFill>
                  <a:srgbClr val="2F3339"/>
                </a:solidFill>
                <a:latin typeface="Bell MT" panose="02020503060305020303" pitchFamily="18" charset="0"/>
                <a:cs typeface="Arial" panose="020B0604020202020204" pitchFamily="34" charset="0"/>
              </a:rPr>
              <a:t> </a:t>
            </a:r>
          </a:p>
          <a:p>
            <a:pPr marL="0" indent="0" defTabSz="914400">
              <a:lnSpc>
                <a:spcPct val="100000"/>
              </a:lnSpc>
              <a:spcBef>
                <a:spcPct val="0"/>
              </a:spcBef>
              <a:buFont typeface="Arial" panose="020B0604020202020204" pitchFamily="34" charset="0"/>
              <a:buNone/>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 typeface="Arial" panose="020B0604020202020204" pitchFamily="34" charset="0"/>
              <a:buNone/>
              <a:defRPr/>
            </a:pPr>
            <a:r>
              <a:rPr lang="fr-FR" altLang="fr-FR" sz="2000" b="1" dirty="0">
                <a:solidFill>
                  <a:srgbClr val="2F3339"/>
                </a:solidFill>
                <a:latin typeface="Bell MT" panose="02020503060305020303" pitchFamily="18" charset="0"/>
                <a:cs typeface="Arial" panose="020B0604020202020204" pitchFamily="34" charset="0"/>
              </a:rPr>
              <a:t>Les ressortissants algériens ne sont pas éligibles au RECE ni à l’APS.</a:t>
            </a:r>
            <a:endParaRPr lang="fr-FR" altLang="fr-FR" sz="3200" b="1" dirty="0">
              <a:latin typeface="Bell MT" panose="02020503060305020303" pitchFamily="18" charset="0"/>
              <a:cs typeface="Arial" panose="020B0604020202020204" pitchFamily="34" charset="0"/>
            </a:endParaRPr>
          </a:p>
          <a:p>
            <a:pPr>
              <a:defRPr/>
            </a:pPr>
            <a:endParaRPr lang="fr-FR" dirty="0">
              <a:latin typeface="Bell MT" panose="02020503060305020303"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24F476-093B-8030-B90D-C7CCEBE3BFFB}"/>
              </a:ext>
            </a:extLst>
          </p:cNvPr>
          <p:cNvSpPr>
            <a:spLocks noGrp="1"/>
          </p:cNvSpPr>
          <p:nvPr>
            <p:ph idx="1"/>
          </p:nvPr>
        </p:nvSpPr>
        <p:spPr>
          <a:xfrm>
            <a:off x="628650" y="228600"/>
            <a:ext cx="7886700" cy="4351338"/>
          </a:xfrm>
        </p:spPr>
        <p:txBody>
          <a:bodyPr/>
          <a:lstStyle/>
          <a:p>
            <a:pPr marL="0" indent="0">
              <a:buFont typeface="Arial" panose="020B0604020202020204" pitchFamily="34" charset="0"/>
              <a:buNone/>
            </a:pPr>
            <a:r>
              <a:rPr lang="fr-FR" altLang="fr-FR" b="1">
                <a:latin typeface="Bell MT" panose="02020503060305020303" pitchFamily="18" charset="0"/>
              </a:rPr>
              <a:t>Quel droit au travail avec la carte RECE ? </a:t>
            </a:r>
          </a:p>
          <a:p>
            <a:pPr marL="0" indent="0"/>
            <a:endParaRPr lang="fr-FR" altLang="fr-FR">
              <a:latin typeface="Bell MT" panose="02020503060305020303" pitchFamily="18" charset="0"/>
            </a:endParaRPr>
          </a:p>
          <a:p>
            <a:pPr marL="0" indent="0">
              <a:lnSpc>
                <a:spcPct val="100000"/>
              </a:lnSpc>
              <a:spcBef>
                <a:spcPct val="0"/>
              </a:spcBef>
              <a:buFont typeface="Arial" panose="020B0604020202020204" pitchFamily="34" charset="0"/>
              <a:buNone/>
            </a:pPr>
            <a:r>
              <a:rPr lang="fr-FR" altLang="fr-FR" sz="2400">
                <a:solidFill>
                  <a:srgbClr val="2F3339"/>
                </a:solidFill>
                <a:latin typeface="Bell MT" panose="02020503060305020303" pitchFamily="18" charset="0"/>
                <a:cs typeface="Arial" panose="020B0604020202020204" pitchFamily="34" charset="0"/>
              </a:rPr>
              <a:t>L’article L. 422-8 du CESEDA dispose </a:t>
            </a:r>
          </a:p>
          <a:p>
            <a:pPr marL="0" indent="0">
              <a:lnSpc>
                <a:spcPct val="100000"/>
              </a:lnSpc>
              <a:spcBef>
                <a:spcPct val="0"/>
              </a:spcBef>
              <a:buFont typeface="Arial" panose="020B0604020202020204" pitchFamily="34" charset="0"/>
              <a:buNone/>
            </a:pPr>
            <a:r>
              <a:rPr lang="fr-FR" altLang="fr-FR" sz="2400" i="1">
                <a:solidFill>
                  <a:srgbClr val="2F3339"/>
                </a:solidFill>
                <a:latin typeface="Bell MT" panose="02020503060305020303" pitchFamily="18" charset="0"/>
                <a:cs typeface="Arial" panose="020B0604020202020204" pitchFamily="34" charset="0"/>
              </a:rPr>
              <a:t>« la carte de séjour temporaire portant la mention « recherche d’emploi ou création d’entreprise » </a:t>
            </a:r>
            <a:r>
              <a:rPr lang="fr-FR" altLang="fr-FR" sz="2400" b="1" i="1">
                <a:solidFill>
                  <a:srgbClr val="2F3339"/>
                </a:solidFill>
                <a:latin typeface="Bell MT" panose="02020503060305020303" pitchFamily="18" charset="0"/>
                <a:cs typeface="Arial" panose="020B0604020202020204" pitchFamily="34" charset="0"/>
              </a:rPr>
              <a:t>autorise l’étranger à exercer une activité professionnelle salariée</a:t>
            </a:r>
            <a:r>
              <a:rPr lang="fr-FR" altLang="fr-FR" sz="2400" i="1">
                <a:solidFill>
                  <a:srgbClr val="2F3339"/>
                </a:solidFill>
                <a:latin typeface="Bell MT" panose="02020503060305020303" pitchFamily="18" charset="0"/>
                <a:cs typeface="Arial" panose="020B0604020202020204" pitchFamily="34" charset="0"/>
              </a:rPr>
              <a:t> jusqu’à la conclusion de son contrat ou l’immatriculation de son entreprise. »</a:t>
            </a:r>
          </a:p>
          <a:p>
            <a:pPr marL="0" indent="0">
              <a:lnSpc>
                <a:spcPct val="100000"/>
              </a:lnSpc>
              <a:spcBef>
                <a:spcPct val="0"/>
              </a:spcBef>
              <a:buFont typeface="Arial" panose="020B0604020202020204" pitchFamily="34" charset="0"/>
              <a:buNone/>
            </a:pPr>
            <a:endParaRPr lang="fr-FR" altLang="fr-FR" sz="800">
              <a:latin typeface="Bell MT" panose="02020503060305020303" pitchFamily="18" charset="0"/>
              <a:cs typeface="Arial" panose="020B0604020202020204" pitchFamily="34" charset="0"/>
            </a:endParaRPr>
          </a:p>
          <a:p>
            <a:pPr marL="0" indent="0">
              <a:lnSpc>
                <a:spcPct val="100000"/>
              </a:lnSpc>
              <a:spcBef>
                <a:spcPct val="0"/>
              </a:spcBef>
              <a:buFont typeface="Arial" panose="020B0604020202020204" pitchFamily="34" charset="0"/>
              <a:buNone/>
            </a:pPr>
            <a:r>
              <a:rPr lang="fr-FR" altLang="fr-FR" sz="2400">
                <a:solidFill>
                  <a:srgbClr val="2F3339"/>
                </a:solidFill>
                <a:latin typeface="Bell MT" panose="02020503060305020303" pitchFamily="18" charset="0"/>
                <a:cs typeface="Arial" panose="020B0604020202020204" pitchFamily="34" charset="0"/>
              </a:rPr>
              <a:t>Il est donc possible de travailler en France sans l’employeur ait besoin de demander une autorisation de travail. </a:t>
            </a:r>
            <a:endParaRPr lang="fr-FR" altLang="fr-FR" sz="800">
              <a:latin typeface="Bell MT" panose="02020503060305020303" pitchFamily="18" charset="0"/>
              <a:cs typeface="Arial" panose="020B0604020202020204" pitchFamily="34" charset="0"/>
            </a:endParaRPr>
          </a:p>
          <a:p>
            <a:pPr marL="0" indent="0">
              <a:lnSpc>
                <a:spcPct val="100000"/>
              </a:lnSpc>
              <a:spcBef>
                <a:spcPct val="0"/>
              </a:spcBef>
              <a:buFont typeface="Arial" panose="020B0604020202020204" pitchFamily="34" charset="0"/>
              <a:buNone/>
            </a:pPr>
            <a:r>
              <a:rPr lang="fr-FR" altLang="fr-FR" sz="2400">
                <a:solidFill>
                  <a:srgbClr val="2F3339"/>
                </a:solidFill>
                <a:latin typeface="Bell MT" panose="02020503060305020303" pitchFamily="18" charset="0"/>
                <a:cs typeface="Arial" panose="020B0604020202020204" pitchFamily="34" charset="0"/>
              </a:rPr>
              <a:t> </a:t>
            </a:r>
          </a:p>
          <a:p>
            <a:pPr marL="0" indent="0">
              <a:lnSpc>
                <a:spcPct val="100000"/>
              </a:lnSpc>
              <a:spcBef>
                <a:spcPct val="0"/>
              </a:spcBef>
              <a:buFont typeface="Arial" panose="020B0604020202020204" pitchFamily="34" charset="0"/>
              <a:buNone/>
            </a:pPr>
            <a:r>
              <a:rPr lang="fr-FR" altLang="fr-FR" sz="2400">
                <a:solidFill>
                  <a:srgbClr val="2F3339"/>
                </a:solidFill>
                <a:latin typeface="Bell MT" panose="02020503060305020303" pitchFamily="18" charset="0"/>
                <a:cs typeface="Arial" panose="020B0604020202020204" pitchFamily="34" charset="0"/>
              </a:rPr>
              <a:t>Mais attention : </a:t>
            </a:r>
            <a:r>
              <a:rPr lang="fr-FR" altLang="fr-FR" sz="2400" b="1">
                <a:solidFill>
                  <a:srgbClr val="2F3339"/>
                </a:solidFill>
                <a:latin typeface="Bell MT" panose="02020503060305020303" pitchFamily="18" charset="0"/>
                <a:cs typeface="Arial" panose="020B0604020202020204" pitchFamily="34" charset="0"/>
              </a:rPr>
              <a:t>elle n’autorise pas à travailler librement dans n’importe quel emploi</a:t>
            </a:r>
            <a:r>
              <a:rPr lang="fr-FR" altLang="fr-FR" sz="2400">
                <a:solidFill>
                  <a:srgbClr val="2F3339"/>
                </a:solidFill>
                <a:latin typeface="Bell MT" panose="02020503060305020303" pitchFamily="18" charset="0"/>
                <a:cs typeface="Arial" panose="020B0604020202020204" pitchFamily="34" charset="0"/>
              </a:rPr>
              <a:t>.</a:t>
            </a:r>
            <a:endParaRPr lang="fr-FR" altLang="fr-FR" sz="800">
              <a:latin typeface="Bell MT" panose="02020503060305020303" pitchFamily="18" charset="0"/>
              <a:cs typeface="Arial" panose="020B0604020202020204" pitchFamily="34" charset="0"/>
            </a:endParaRPr>
          </a:p>
          <a:p>
            <a:pPr marL="0" indent="0">
              <a:lnSpc>
                <a:spcPct val="100000"/>
              </a:lnSpc>
              <a:spcBef>
                <a:spcPct val="0"/>
              </a:spcBef>
              <a:buFont typeface="Arial" panose="020B0604020202020204" pitchFamily="34" charset="0"/>
              <a:buNone/>
            </a:pPr>
            <a:r>
              <a:rPr lang="fr-FR" altLang="fr-FR" sz="2400">
                <a:solidFill>
                  <a:srgbClr val="2F3339"/>
                </a:solidFill>
                <a:latin typeface="Bell MT" panose="02020503060305020303" pitchFamily="18" charset="0"/>
                <a:cs typeface="Arial" panose="020B0604020202020204" pitchFamily="34" charset="0"/>
              </a:rPr>
              <a:t>Le travail est conditionné à la nature du contrat et au type d’activité exercée.</a:t>
            </a:r>
            <a:endParaRPr lang="fr-FR" altLang="fr-FR" sz="800" b="1">
              <a:solidFill>
                <a:srgbClr val="2F3339"/>
              </a:solidFill>
              <a:latin typeface="Bell MT" panose="02020503060305020303" pitchFamily="18" charset="0"/>
              <a:cs typeface="Arial" panose="020B0604020202020204" pitchFamily="34" charset="0"/>
            </a:endParaRPr>
          </a:p>
          <a:p>
            <a:pPr marL="0" indent="0">
              <a:lnSpc>
                <a:spcPct val="100000"/>
              </a:lnSpc>
              <a:spcBef>
                <a:spcPct val="0"/>
              </a:spcBef>
              <a:buFont typeface="Arial" panose="020B0604020202020204" pitchFamily="34" charset="0"/>
              <a:buNone/>
            </a:pPr>
            <a:r>
              <a:rPr lang="fr-FR" altLang="fr-FR" sz="800" b="1">
                <a:solidFill>
                  <a:srgbClr val="2F3339"/>
                </a:solidFill>
                <a:latin typeface="Source Sans Pro" panose="020B0503030403020204" pitchFamily="34" charset="0"/>
                <a:cs typeface="Arial" panose="020B0604020202020204" pitchFamily="34" charset="0"/>
              </a:rPr>
              <a:t>  </a:t>
            </a:r>
            <a:r>
              <a:rPr lang="fr-FR" altLang="fr-FR" sz="4000" b="1">
                <a:solidFill>
                  <a:srgbClr val="2F3339"/>
                </a:solidFill>
                <a:latin typeface="Arial" panose="020B0604020202020204" pitchFamily="34" charset="0"/>
                <a:cs typeface="Arial" panose="020B0604020202020204" pitchFamily="34" charset="0"/>
              </a:rPr>
              <a:t>    </a:t>
            </a:r>
            <a:endParaRPr lang="fr-FR" altLang="fr-FR"/>
          </a:p>
          <a:p>
            <a:pPr marL="0" indent="0">
              <a:buFont typeface="Arial" panose="020B0604020202020204" pitchFamily="34" charset="0"/>
              <a:buNone/>
            </a:pPr>
            <a:endParaRPr lang="fr-FR" altLang="fr-FR"/>
          </a:p>
        </p:txBody>
      </p:sp>
      <p:sp>
        <p:nvSpPr>
          <p:cNvPr id="73731" name="Rectangle 1">
            <a:extLst>
              <a:ext uri="{FF2B5EF4-FFF2-40B4-BE49-F238E27FC236}">
                <a16:creationId xmlns:a16="http://schemas.microsoft.com/office/drawing/2014/main" id="{66E17B13-B946-2F9E-AD0E-440440B2B699}"/>
              </a:ext>
            </a:extLst>
          </p:cNvPr>
          <p:cNvSpPr>
            <a:spLocks noChangeArrowheads="1"/>
          </p:cNvSpPr>
          <p:nvPr/>
        </p:nvSpPr>
        <p:spPr bwMode="auto">
          <a:xfrm>
            <a:off x="0" y="90488"/>
            <a:ext cx="0" cy="2762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73732" name="AutoShape 2" descr="⚠️">
            <a:extLst>
              <a:ext uri="{FF2B5EF4-FFF2-40B4-BE49-F238E27FC236}">
                <a16:creationId xmlns:a16="http://schemas.microsoft.com/office/drawing/2014/main" id="{2ACBCF37-D5F3-939B-2EDF-CBF6A2A97AEF}"/>
              </a:ext>
            </a:extLst>
          </p:cNvPr>
          <p:cNvSpPr>
            <a:spLocks noChangeAspect="1" noChangeArrowheads="1"/>
          </p:cNvSpPr>
          <p:nvPr/>
        </p:nvSpPr>
        <p:spPr bwMode="auto">
          <a:xfrm>
            <a:off x="60325" y="-800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73733" name="AutoShape 3" descr="✅">
            <a:extLst>
              <a:ext uri="{FF2B5EF4-FFF2-40B4-BE49-F238E27FC236}">
                <a16:creationId xmlns:a16="http://schemas.microsoft.com/office/drawing/2014/main" id="{ED2BE19D-C914-7836-E37B-93DE670DEAE1}"/>
              </a:ext>
            </a:extLst>
          </p:cNvPr>
          <p:cNvSpPr>
            <a:spLocks noChangeAspect="1" noChangeArrowheads="1"/>
          </p:cNvSpPr>
          <p:nvPr/>
        </p:nvSpPr>
        <p:spPr bwMode="auto">
          <a:xfrm>
            <a:off x="34925" y="-327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73734" name="AutoShape 4" descr="❌">
            <a:extLst>
              <a:ext uri="{FF2B5EF4-FFF2-40B4-BE49-F238E27FC236}">
                <a16:creationId xmlns:a16="http://schemas.microsoft.com/office/drawing/2014/main" id="{A06E0B11-6E5A-C463-9851-C9E21F3CF6DF}"/>
              </a:ext>
            </a:extLst>
          </p:cNvPr>
          <p:cNvSpPr>
            <a:spLocks noChangeAspect="1" noChangeArrowheads="1"/>
          </p:cNvSpPr>
          <p:nvPr/>
        </p:nvSpPr>
        <p:spPr bwMode="auto">
          <a:xfrm>
            <a:off x="34925" y="327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5268259-B960-8D25-1391-9BA544821454}"/>
              </a:ext>
            </a:extLst>
          </p:cNvPr>
          <p:cNvSpPr>
            <a:spLocks noGrp="1"/>
          </p:cNvSpPr>
          <p:nvPr>
            <p:ph idx="1"/>
          </p:nvPr>
        </p:nvSpPr>
        <p:spPr>
          <a:xfrm>
            <a:off x="628650" y="620713"/>
            <a:ext cx="7886700" cy="4351337"/>
          </a:xfrm>
        </p:spPr>
        <p:txBody>
          <a:bodyPr/>
          <a:lstStyle/>
          <a:p>
            <a:pPr marL="0" indent="0" defTabSz="914400">
              <a:lnSpc>
                <a:spcPct val="100000"/>
              </a:lnSpc>
              <a:spcBef>
                <a:spcPct val="0"/>
              </a:spcBef>
              <a:buFont typeface="Arial" panose="020B0604020202020204" pitchFamily="34" charset="0"/>
              <a:buNone/>
              <a:defRPr/>
            </a:pPr>
            <a:r>
              <a:rPr lang="fr-FR" altLang="fr-FR" sz="2000" b="1" u="sng" dirty="0">
                <a:solidFill>
                  <a:srgbClr val="2F3339"/>
                </a:solidFill>
                <a:latin typeface="Bell MT" panose="02020503060305020303" pitchFamily="18" charset="0"/>
                <a:cs typeface="Arial" panose="020B0604020202020204" pitchFamily="34" charset="0"/>
              </a:rPr>
              <a:t> Ce qui est permis :</a:t>
            </a:r>
          </a:p>
          <a:p>
            <a:pPr marL="0" indent="0" defTabSz="914400">
              <a:lnSpc>
                <a:spcPct val="100000"/>
              </a:lnSpc>
              <a:spcBef>
                <a:spcPct val="0"/>
              </a:spcBef>
              <a:buFont typeface="Arial" panose="020B0604020202020204" pitchFamily="34" charset="0"/>
              <a:buNone/>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Tx/>
              <a:buChar char="•"/>
              <a:defRPr/>
            </a:pPr>
            <a:r>
              <a:rPr lang="fr-FR" altLang="fr-FR" sz="2000" b="1" dirty="0">
                <a:solidFill>
                  <a:srgbClr val="2F3339"/>
                </a:solidFill>
                <a:latin typeface="Bell MT" panose="02020503060305020303" pitchFamily="18" charset="0"/>
                <a:cs typeface="Arial" panose="020B0604020202020204" pitchFamily="34" charset="0"/>
              </a:rPr>
              <a:t>signer un CDD ou un CDI</a:t>
            </a:r>
            <a:r>
              <a:rPr lang="fr-FR" altLang="fr-FR" sz="2000" dirty="0">
                <a:solidFill>
                  <a:srgbClr val="2F3339"/>
                </a:solidFill>
                <a:latin typeface="Bell MT" panose="02020503060305020303" pitchFamily="18" charset="0"/>
                <a:cs typeface="Arial" panose="020B0604020202020204" pitchFamily="34" charset="0"/>
              </a:rPr>
              <a:t> pour un emploi qualifié (minimum niveau Bac+3) et en lien direct avec vos études ou recherches en France, avec une rémunération brute mensuelle d’au moins 1,5 le SMIC ( 2734,55 euros)</a:t>
            </a:r>
          </a:p>
          <a:p>
            <a:pPr marL="0" indent="0" defTabSz="914400">
              <a:lnSpc>
                <a:spcPct val="100000"/>
              </a:lnSpc>
              <a:spcBef>
                <a:spcPct val="0"/>
              </a:spcBef>
              <a:buFont typeface="Arial" panose="020B0604020202020204" pitchFamily="34" charset="0"/>
              <a:buNone/>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Tx/>
              <a:buChar char="•"/>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Tx/>
              <a:buChar char="•"/>
              <a:defRPr/>
            </a:pPr>
            <a:r>
              <a:rPr lang="fr-FR" altLang="fr-FR" sz="2000" b="1" dirty="0">
                <a:solidFill>
                  <a:srgbClr val="2F3339"/>
                </a:solidFill>
                <a:latin typeface="Bell MT" panose="02020503060305020303" pitchFamily="18" charset="0"/>
                <a:cs typeface="Arial" panose="020B0604020202020204" pitchFamily="34" charset="0"/>
              </a:rPr>
              <a:t>créer une entreprise</a:t>
            </a:r>
            <a:r>
              <a:rPr lang="fr-FR" altLang="fr-FR" sz="2000" dirty="0">
                <a:solidFill>
                  <a:srgbClr val="2F3339"/>
                </a:solidFill>
                <a:latin typeface="Bell MT" panose="02020503060305020303" pitchFamily="18" charset="0"/>
                <a:cs typeface="Arial" panose="020B0604020202020204" pitchFamily="34" charset="0"/>
              </a:rPr>
              <a:t>, en son nom propre ou via une société, tant que l’activité est </a:t>
            </a:r>
            <a:r>
              <a:rPr lang="fr-FR" altLang="fr-FR" sz="2000" b="1" dirty="0">
                <a:solidFill>
                  <a:srgbClr val="2F3339"/>
                </a:solidFill>
                <a:latin typeface="Bell MT" panose="02020503060305020303" pitchFamily="18" charset="0"/>
                <a:cs typeface="Arial" panose="020B0604020202020204" pitchFamily="34" charset="0"/>
              </a:rPr>
              <a:t>cohérente avec le parcours universitaire</a:t>
            </a:r>
            <a:r>
              <a:rPr lang="fr-FR" altLang="fr-FR" sz="2000" dirty="0">
                <a:solidFill>
                  <a:srgbClr val="2F3339"/>
                </a:solidFill>
                <a:latin typeface="Bell MT" panose="02020503060305020303" pitchFamily="18" charset="0"/>
                <a:cs typeface="Arial" panose="020B0604020202020204" pitchFamily="34" charset="0"/>
              </a:rPr>
              <a:t>.</a:t>
            </a:r>
          </a:p>
          <a:p>
            <a:pPr marL="0" indent="0" defTabSz="914400">
              <a:lnSpc>
                <a:spcPct val="100000"/>
              </a:lnSpc>
              <a:spcBef>
                <a:spcPct val="0"/>
              </a:spcBef>
              <a:buFont typeface="Arial" panose="020B0604020202020204" pitchFamily="34" charset="0"/>
              <a:buNone/>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 typeface="Arial" panose="020B0604020202020204" pitchFamily="34" charset="0"/>
              <a:buNone/>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 typeface="Arial" panose="020B0604020202020204" pitchFamily="34" charset="0"/>
              <a:buNone/>
              <a:defRPr/>
            </a:pPr>
            <a:r>
              <a:rPr lang="fr-FR" altLang="fr-FR" sz="2000" b="1" u="sng" dirty="0">
                <a:solidFill>
                  <a:srgbClr val="2F3339"/>
                </a:solidFill>
                <a:latin typeface="Bell MT" panose="02020503060305020303" pitchFamily="18" charset="0"/>
                <a:cs typeface="Arial" panose="020B0604020202020204" pitchFamily="34" charset="0"/>
              </a:rPr>
              <a:t> Ce qui ne l’est pas :</a:t>
            </a:r>
          </a:p>
          <a:p>
            <a:pPr marL="0" indent="0" defTabSz="914400">
              <a:lnSpc>
                <a:spcPct val="100000"/>
              </a:lnSpc>
              <a:spcBef>
                <a:spcPct val="0"/>
              </a:spcBef>
              <a:buFontTx/>
              <a:buChar char="•"/>
              <a:defRPr/>
            </a:pPr>
            <a:r>
              <a:rPr lang="fr-FR" altLang="fr-FR" sz="2000" dirty="0">
                <a:solidFill>
                  <a:srgbClr val="2F3339"/>
                </a:solidFill>
                <a:latin typeface="Bell MT" panose="02020503060305020303" pitchFamily="18" charset="0"/>
                <a:cs typeface="Arial" panose="020B0604020202020204" pitchFamily="34" charset="0"/>
              </a:rPr>
              <a:t>travailler dans un emploi non qualifié ;</a:t>
            </a:r>
          </a:p>
          <a:p>
            <a:pPr marL="0" indent="0" defTabSz="914400">
              <a:lnSpc>
                <a:spcPct val="100000"/>
              </a:lnSpc>
              <a:spcBef>
                <a:spcPct val="0"/>
              </a:spcBef>
              <a:buFontTx/>
              <a:buChar char="•"/>
              <a:defRPr/>
            </a:pPr>
            <a:r>
              <a:rPr lang="fr-FR" altLang="fr-FR" sz="2000" dirty="0">
                <a:solidFill>
                  <a:srgbClr val="2F3339"/>
                </a:solidFill>
                <a:latin typeface="Bell MT" panose="02020503060305020303" pitchFamily="18" charset="0"/>
                <a:cs typeface="Arial" panose="020B0604020202020204" pitchFamily="34" charset="0"/>
              </a:rPr>
              <a:t>cumuler des petits boulots sans lien avec la formation.</a:t>
            </a:r>
          </a:p>
          <a:p>
            <a:pPr marL="0" indent="0" defTabSz="914400">
              <a:lnSpc>
                <a:spcPct val="100000"/>
              </a:lnSpc>
              <a:spcBef>
                <a:spcPct val="0"/>
              </a:spcBef>
              <a:buFontTx/>
              <a:buChar char="•"/>
              <a:defRPr/>
            </a:pPr>
            <a:endParaRPr lang="fr-FR" altLang="fr-FR" sz="2000" dirty="0">
              <a:solidFill>
                <a:srgbClr val="2F3339"/>
              </a:solidFill>
              <a:latin typeface="Bell MT" panose="02020503060305020303" pitchFamily="18" charset="0"/>
              <a:cs typeface="Arial" panose="020B0604020202020204" pitchFamily="34" charset="0"/>
            </a:endParaRPr>
          </a:p>
          <a:p>
            <a:pPr marL="0" indent="0" defTabSz="914400">
              <a:lnSpc>
                <a:spcPct val="100000"/>
              </a:lnSpc>
              <a:spcBef>
                <a:spcPct val="0"/>
              </a:spcBef>
              <a:buFont typeface="Arial" panose="020B0604020202020204" pitchFamily="34" charset="0"/>
              <a:buNone/>
              <a:defRPr/>
            </a:pPr>
            <a:r>
              <a:rPr lang="fr-FR" altLang="fr-FR" sz="2000" dirty="0">
                <a:solidFill>
                  <a:srgbClr val="2F3339"/>
                </a:solidFill>
                <a:latin typeface="Bell MT" panose="02020503060305020303" pitchFamily="18" charset="0"/>
                <a:cs typeface="Arial" panose="020B0604020202020204" pitchFamily="34" charset="0"/>
              </a:rPr>
              <a:t>La nuance est donc cruciale : la personne ne peut pas simplement « travailler » avec une carte RECE, mais seulement initier un projet qui pourra aboutir à un véritable changement de statut, que ce soit en tant que salarié ou entrepreneur.</a:t>
            </a:r>
            <a:endParaRPr lang="fr-FR" altLang="fr-FR" sz="3200" dirty="0">
              <a:latin typeface="Bell MT" panose="02020503060305020303" pitchFamily="18" charset="0"/>
              <a:cs typeface="Arial" panose="020B0604020202020204" pitchFamily="34" charset="0"/>
            </a:endParaRPr>
          </a:p>
          <a:p>
            <a:pPr>
              <a:defRPr/>
            </a:pPr>
            <a:endParaRPr lang="fr-FR" dirty="0">
              <a:latin typeface="Bell MT" panose="02020503060305020303"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a:extLst>
              <a:ext uri="{FF2B5EF4-FFF2-40B4-BE49-F238E27FC236}">
                <a16:creationId xmlns:a16="http://schemas.microsoft.com/office/drawing/2014/main" id="{C0F3BC45-AB48-3D18-014F-F22A86C1E763}"/>
              </a:ext>
            </a:extLst>
          </p:cNvPr>
          <p:cNvSpPr>
            <a:spLocks noGrp="1" noChangeArrowheads="1"/>
          </p:cNvSpPr>
          <p:nvPr>
            <p:ph type="title"/>
          </p:nvPr>
        </p:nvSpPr>
        <p:spPr/>
        <p:txBody>
          <a:bodyPr/>
          <a:lstStyle/>
          <a:p>
            <a:pPr algn="ctr"/>
            <a:r>
              <a:rPr lang="fr-FR" altLang="fr-FR" b="1">
                <a:solidFill>
                  <a:srgbClr val="0070C0"/>
                </a:solidFill>
                <a:latin typeface="Bell MT" panose="02020503060305020303" pitchFamily="18" charset="0"/>
              </a:rPr>
              <a:t>La carte de séjour pluriannuelle « travailleur saisonnier »</a:t>
            </a:r>
          </a:p>
        </p:txBody>
      </p:sp>
      <p:sp>
        <p:nvSpPr>
          <p:cNvPr id="3" name="Espace réservé du contenu 2">
            <a:extLst>
              <a:ext uri="{FF2B5EF4-FFF2-40B4-BE49-F238E27FC236}">
                <a16:creationId xmlns:a16="http://schemas.microsoft.com/office/drawing/2014/main" id="{B090AB05-53F4-8564-228A-BEE38994ECAD}"/>
              </a:ext>
            </a:extLst>
          </p:cNvPr>
          <p:cNvSpPr>
            <a:spLocks noGrp="1"/>
          </p:cNvSpPr>
          <p:nvPr>
            <p:ph idx="1"/>
          </p:nvPr>
        </p:nvSpPr>
        <p:spPr/>
        <p:txBody>
          <a:bodyPr/>
          <a:lstStyle/>
          <a:p>
            <a:pPr>
              <a:defRPr/>
            </a:pPr>
            <a:r>
              <a:rPr lang="fr-FR" sz="2200" b="1" dirty="0">
                <a:solidFill>
                  <a:srgbClr val="0070C0"/>
                </a:solidFill>
                <a:latin typeface="Bell MT" panose="02020503060305020303" pitchFamily="18" charset="0"/>
                <a:ea typeface="+mj-ea"/>
                <a:cs typeface="+mj-cs"/>
              </a:rPr>
              <a:t>CONDITIONS</a:t>
            </a:r>
          </a:p>
          <a:p>
            <a:pPr marL="0" indent="0">
              <a:buFont typeface="Arial" panose="020B0604020202020204" pitchFamily="34" charset="0"/>
              <a:buNone/>
              <a:defRPr/>
            </a:pPr>
            <a:r>
              <a:rPr lang="fr-FR" dirty="0"/>
              <a:t>- visa de long séjour « saisonnier »</a:t>
            </a:r>
          </a:p>
          <a:p>
            <a:pPr marL="0" indent="0">
              <a:buFont typeface="Arial" panose="020B0604020202020204" pitchFamily="34" charset="0"/>
              <a:buNone/>
              <a:defRPr/>
            </a:pPr>
            <a:r>
              <a:rPr lang="fr-FR" dirty="0"/>
              <a:t>- Autorisation de  travail obtenue par l’employeur (opposabilité de la situation de l’emploi) pour un contrat saisonnier de plus de 3 mois</a:t>
            </a:r>
          </a:p>
          <a:p>
            <a:pPr marL="0" indent="0">
              <a:buFont typeface="Arial" panose="020B0604020202020204" pitchFamily="34" charset="0"/>
              <a:buNone/>
              <a:defRPr/>
            </a:pPr>
            <a:endParaRPr lang="fr-FR" dirty="0"/>
          </a:p>
          <a:p>
            <a:pPr>
              <a:defRPr/>
            </a:pPr>
            <a:r>
              <a:rPr lang="fr-FR" sz="2200" b="1" dirty="0">
                <a:solidFill>
                  <a:srgbClr val="0070C0"/>
                </a:solidFill>
                <a:latin typeface="Bell MT" panose="02020503060305020303" pitchFamily="18" charset="0"/>
                <a:ea typeface="+mj-ea"/>
                <a:cs typeface="+mj-cs"/>
              </a:rPr>
              <a:t>PARTICULARITE</a:t>
            </a:r>
          </a:p>
          <a:p>
            <a:pPr>
              <a:buFontTx/>
              <a:buChar char="-"/>
              <a:defRPr/>
            </a:pPr>
            <a:r>
              <a:rPr lang="fr-FR" dirty="0"/>
              <a:t>L’étranger s’engage à maintenir sa résidence hors de France</a:t>
            </a:r>
          </a:p>
          <a:p>
            <a:pPr>
              <a:buFontTx/>
              <a:buChar char="-"/>
              <a:defRPr/>
            </a:pPr>
            <a:r>
              <a:rPr lang="fr-FR" dirty="0"/>
              <a:t>Ne permet pas de demander le regroupement familial</a:t>
            </a:r>
          </a:p>
          <a:p>
            <a:pPr>
              <a:defRPr/>
            </a:pPr>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97DF-D3AC-7C15-C0D6-8507EF7E3D81}"/>
              </a:ext>
            </a:extLst>
          </p:cNvPr>
          <p:cNvSpPr>
            <a:spLocks noGrp="1"/>
          </p:cNvSpPr>
          <p:nvPr>
            <p:ph type="title"/>
          </p:nvPr>
        </p:nvSpPr>
        <p:spPr>
          <a:xfrm>
            <a:off x="6115050" y="1336675"/>
            <a:ext cx="2549525" cy="3941763"/>
          </a:xfrm>
        </p:spPr>
        <p:txBody>
          <a:bodyPr lIns="68580" tIns="34290" rIns="68580" bIns="34290" rtlCol="0">
            <a:noAutofit/>
          </a:bodyPr>
          <a:lstStyle/>
          <a:p>
            <a:pPr algn="just" eaLnBrk="1" fontAlgn="auto" hangingPunct="1">
              <a:spcAft>
                <a:spcPts val="0"/>
              </a:spcAft>
              <a:defRPr/>
            </a:pPr>
            <a:r>
              <a:rPr lang="fr-FR" sz="1650" b="1" dirty="0">
                <a:latin typeface="Bell MT" panose="02020503060305020303" pitchFamily="18" charset="0"/>
              </a:rPr>
              <a:t>PRINCIPES</a:t>
            </a:r>
            <a:br>
              <a:rPr lang="fr-FR" sz="1650" b="1" dirty="0">
                <a:latin typeface="Bell MT" panose="02020503060305020303" pitchFamily="18" charset="0"/>
              </a:rPr>
            </a:br>
            <a:br>
              <a:rPr lang="fr-FR" sz="1650" dirty="0">
                <a:latin typeface="Bell MT" panose="02020503060305020303" pitchFamily="18" charset="0"/>
              </a:rPr>
            </a:br>
            <a:r>
              <a:rPr lang="fr-FR" sz="1650" dirty="0">
                <a:latin typeface="Bell MT" panose="02020503060305020303" pitchFamily="18" charset="0"/>
              </a:rPr>
              <a:t>Pas de régularisation du droit au séjour pour création d’entreprise</a:t>
            </a:r>
            <a:br>
              <a:rPr lang="fr-FR" sz="1650" dirty="0">
                <a:latin typeface="Bell MT" panose="02020503060305020303" pitchFamily="18" charset="0"/>
              </a:rPr>
            </a:br>
            <a:br>
              <a:rPr lang="fr-FR" sz="1650" dirty="0">
                <a:latin typeface="Bell MT" panose="02020503060305020303" pitchFamily="18" charset="0"/>
              </a:rPr>
            </a:br>
            <a:r>
              <a:rPr lang="fr-FR" sz="1650" dirty="0">
                <a:latin typeface="Bell MT" panose="02020503060305020303" pitchFamily="18" charset="0"/>
              </a:rPr>
              <a:t>Si un étranger souhaite créer une entreprise en France et y résider à ce titre, les démarches doivent être faite depuis le pays d’origine (obtention d’un visa de long séjour)</a:t>
            </a:r>
            <a:br>
              <a:rPr lang="fr-FR" sz="1650" dirty="0">
                <a:latin typeface="Bell MT" panose="02020503060305020303" pitchFamily="18" charset="0"/>
              </a:rPr>
            </a:br>
            <a:br>
              <a:rPr lang="fr-FR" sz="1650" dirty="0">
                <a:latin typeface="Bell MT" panose="02020503060305020303" pitchFamily="18" charset="0"/>
              </a:rPr>
            </a:br>
            <a:r>
              <a:rPr lang="fr-FR" sz="1650" dirty="0">
                <a:latin typeface="Bell MT" panose="02020503060305020303" pitchFamily="18" charset="0"/>
              </a:rPr>
              <a:t>Cependant, un étranger titulaire d’un titre de séjour en France peut, dans certaines conditions créer une entreprise</a:t>
            </a:r>
          </a:p>
        </p:txBody>
      </p:sp>
      <p:sp>
        <p:nvSpPr>
          <p:cNvPr id="11" name="Rectangle 10" descr="&quot;&quot;">
            <a:extLst>
              <a:ext uri="{FF2B5EF4-FFF2-40B4-BE49-F238E27FC236}">
                <a16:creationId xmlns:a16="http://schemas.microsoft.com/office/drawing/2014/main" id="{FDA10DA1-93D1-672F-D4FD-EB058ECD085C}"/>
              </a:ext>
            </a:extLst>
          </p:cNvPr>
          <p:cNvSpPr>
            <a:spLocks noGrp="1" noRot="1" noChangeAspect="1" noMove="1" noResize="1" noEditPoints="1" noAdjustHandles="1" noChangeArrowheads="1" noChangeShapeType="1" noTextEdit="1"/>
          </p:cNvSpPr>
          <p:nvPr/>
        </p:nvSpPr>
        <p:spPr>
          <a:xfrm>
            <a:off x="0" y="857250"/>
            <a:ext cx="5664200"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3" name="Rounded Rectangle 9" descr="&quot;&quot;">
            <a:extLst>
              <a:ext uri="{FF2B5EF4-FFF2-40B4-BE49-F238E27FC236}">
                <a16:creationId xmlns:a16="http://schemas.microsoft.com/office/drawing/2014/main" id="{A9766C74-C9B7-40D3-F067-D11DB0620603}"/>
              </a:ext>
            </a:extLst>
          </p:cNvPr>
          <p:cNvSpPr>
            <a:spLocks noGrp="1" noRot="1" noChangeAspect="1" noMove="1" noResize="1" noEditPoints="1" noAdjustHandles="1" noChangeArrowheads="1" noChangeShapeType="1" noTextEdit="1"/>
          </p:cNvSpPr>
          <p:nvPr/>
        </p:nvSpPr>
        <p:spPr>
          <a:xfrm>
            <a:off x="355600" y="1220788"/>
            <a:ext cx="4946650" cy="4303712"/>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76805" name="Footer PlaceHolder 3">
            <a:extLst>
              <a:ext uri="{FF2B5EF4-FFF2-40B4-BE49-F238E27FC236}">
                <a16:creationId xmlns:a16="http://schemas.microsoft.com/office/drawing/2014/main" id="{45C57519-40B9-AD1E-D5DD-6E4975DDEB3C}"/>
              </a:ext>
            </a:extLst>
          </p:cNvPr>
          <p:cNvSpPr>
            <a:spLocks noGrp="1" noChangeArrowheads="1"/>
          </p:cNvSpPr>
          <p:nvPr>
            <p:ph type="ftr" sz="quarter" idx="11"/>
          </p:nvPr>
        </p:nvSpPr>
        <p:spPr bwMode="auto">
          <a:xfrm>
            <a:off x="714375" y="5624513"/>
            <a:ext cx="422433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numCol="1" anchorCtr="0" compatLnSpc="1">
            <a:prstTxWarp prst="textNoShape">
              <a:avLst/>
            </a:prstTxWarp>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Aft>
                <a:spcPts val="450"/>
              </a:spcAft>
            </a:pPr>
            <a:endParaRPr lang="en-US" altLang="fr-FR">
              <a:solidFill>
                <a:srgbClr val="595959"/>
              </a:solidFill>
              <a:latin typeface="Calibri" panose="020F0502020204030204" pitchFamily="34" charset="0"/>
              <a:hlinkClick r:id="rId3"/>
            </a:endParaRPr>
          </a:p>
        </p:txBody>
      </p:sp>
      <p:sp>
        <p:nvSpPr>
          <p:cNvPr id="76806" name="TextBox 7">
            <a:extLst>
              <a:ext uri="{FF2B5EF4-FFF2-40B4-BE49-F238E27FC236}">
                <a16:creationId xmlns:a16="http://schemas.microsoft.com/office/drawing/2014/main" id="{D23DA00B-9260-9DEE-DE31-9BA119795B5F}"/>
              </a:ext>
            </a:extLst>
          </p:cNvPr>
          <p:cNvSpPr txBox="1">
            <a:spLocks noChangeArrowheads="1"/>
          </p:cNvSpPr>
          <p:nvPr/>
        </p:nvSpPr>
        <p:spPr bwMode="auto">
          <a:xfrm>
            <a:off x="617538" y="1468438"/>
            <a:ext cx="42243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300" b="1">
                <a:solidFill>
                  <a:srgbClr val="000000"/>
                </a:solidFill>
                <a:latin typeface="Bell MT" panose="02020503060305020303" pitchFamily="18" charset="0"/>
              </a:rPr>
              <a:t>X. Etrangers et professions indépendantes</a:t>
            </a:r>
          </a:p>
        </p:txBody>
      </p:sp>
      <p:pic>
        <p:nvPicPr>
          <p:cNvPr id="76807" name="Picture 2" descr="Retraite profession libérale : quelles particularités ?">
            <a:extLst>
              <a:ext uri="{FF2B5EF4-FFF2-40B4-BE49-F238E27FC236}">
                <a16:creationId xmlns:a16="http://schemas.microsoft.com/office/drawing/2014/main" id="{72DA6FCF-D936-A091-EF8C-451720DA4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3308350"/>
            <a:ext cx="44291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6D65-4A0F-C835-DAD1-625388792A14}"/>
              </a:ext>
            </a:extLst>
          </p:cNvPr>
          <p:cNvSpPr>
            <a:spLocks noGrp="1"/>
          </p:cNvSpPr>
          <p:nvPr>
            <p:ph type="title"/>
          </p:nvPr>
        </p:nvSpPr>
        <p:spPr>
          <a:xfrm>
            <a:off x="258763" y="1131888"/>
            <a:ext cx="8682037" cy="993775"/>
          </a:xfrm>
        </p:spPr>
        <p:txBody>
          <a:bodyPr rtlCol="0">
            <a:normAutofit/>
          </a:bodyPr>
          <a:lstStyle/>
          <a:p>
            <a:pPr algn="ctr" eaLnBrk="1" fontAlgn="auto" hangingPunct="1">
              <a:spcAft>
                <a:spcPts val="0"/>
              </a:spcAft>
              <a:defRPr/>
            </a:pPr>
            <a:r>
              <a:rPr lang="fr-FR" sz="2625" b="1" dirty="0">
                <a:solidFill>
                  <a:srgbClr val="0070C0"/>
                </a:solidFill>
                <a:latin typeface="Bell MT" panose="02020503060305020303" pitchFamily="18" charset="0"/>
              </a:rPr>
              <a:t>La carte de séjour </a:t>
            </a:r>
            <a:r>
              <a:rPr lang="fr-FR" sz="2625" b="1" dirty="0">
                <a:solidFill>
                  <a:srgbClr val="0070C0"/>
                </a:solidFill>
                <a:latin typeface="Bell MT" panose="02020503060305020303" pitchFamily="18" charset="0"/>
                <a:ea typeface="Times New Roman" panose="02020603050405020304" pitchFamily="18" charset="0"/>
              </a:rPr>
              <a:t>« entrepreneur / profession libérale »</a:t>
            </a:r>
            <a:endParaRPr lang="fr-FR" sz="2625" b="1" dirty="0">
              <a:solidFill>
                <a:srgbClr val="0070C0"/>
              </a:solidFill>
              <a:latin typeface="Bell MT" panose="02020503060305020303" pitchFamily="18" charset="0"/>
            </a:endParaRPr>
          </a:p>
        </p:txBody>
      </p:sp>
      <p:sp>
        <p:nvSpPr>
          <p:cNvPr id="3" name="Content Placeholder 2">
            <a:extLst>
              <a:ext uri="{FF2B5EF4-FFF2-40B4-BE49-F238E27FC236}">
                <a16:creationId xmlns:a16="http://schemas.microsoft.com/office/drawing/2014/main" id="{7FD4C4EA-DEAE-B676-C65B-965F0FB57237}"/>
              </a:ext>
            </a:extLst>
          </p:cNvPr>
          <p:cNvSpPr>
            <a:spLocks noGrp="1"/>
          </p:cNvSpPr>
          <p:nvPr>
            <p:ph idx="1"/>
          </p:nvPr>
        </p:nvSpPr>
        <p:spPr>
          <a:xfrm>
            <a:off x="628650" y="2125663"/>
            <a:ext cx="7886700" cy="3363912"/>
          </a:xfrm>
        </p:spPr>
        <p:txBody>
          <a:bodyPr rtlCol="0">
            <a:normAutofit/>
          </a:bodyPr>
          <a:lstStyle/>
          <a:p>
            <a:pPr algn="just" eaLnBrk="1" fontAlgn="auto" hangingPunct="1">
              <a:spcAft>
                <a:spcPts val="0"/>
              </a:spcAft>
              <a:buFont typeface="Wingdings" panose="05000000000000000000" pitchFamily="2" charset="2"/>
              <a:buChar char="Ø"/>
              <a:defRPr/>
            </a:pPr>
            <a:r>
              <a:rPr lang="fr-FR" altLang="fr-FR" sz="1650" dirty="0">
                <a:latin typeface="Bell MT" panose="02020503060305020303" pitchFamily="18" charset="0"/>
              </a:rPr>
              <a:t>Prévue Article L 421-1 et L 421-6 du CESEDA</a:t>
            </a:r>
          </a:p>
          <a:p>
            <a:pPr marL="0" indent="0" algn="just" eaLnBrk="1" fontAlgn="auto" hangingPunct="1">
              <a:spcAft>
                <a:spcPts val="0"/>
              </a:spcAft>
              <a:buFont typeface="Arial" panose="020B0604020202020204" pitchFamily="34" charset="0"/>
              <a:buNone/>
              <a:defRPr/>
            </a:pPr>
            <a:endParaRPr lang="fr-FR" altLang="fr-FR" sz="1650" dirty="0">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altLang="fr-FR" sz="1650" dirty="0">
                <a:latin typeface="Bell MT" panose="02020503060305020303" pitchFamily="18" charset="0"/>
              </a:rPr>
              <a:t>Durée un an</a:t>
            </a:r>
          </a:p>
          <a:p>
            <a:pPr algn="just" eaLnBrk="1" fontAlgn="auto" hangingPunct="1">
              <a:spcAft>
                <a:spcPts val="0"/>
              </a:spcAft>
              <a:buFont typeface="Wingdings" panose="05000000000000000000" pitchFamily="2" charset="2"/>
              <a:buChar char="Ø"/>
              <a:defRPr/>
            </a:pPr>
            <a:endParaRPr lang="fr-FR" altLang="fr-FR" sz="1650" dirty="0">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altLang="fr-FR" sz="1650" dirty="0">
                <a:latin typeface="Bell MT" panose="02020503060305020303" pitchFamily="18" charset="0"/>
              </a:rPr>
              <a:t>Nécessite la présentation d’un visa long séjour ou d’être en séjour régulier</a:t>
            </a:r>
          </a:p>
          <a:p>
            <a:pPr algn="just" eaLnBrk="1" fontAlgn="auto" hangingPunct="1">
              <a:spcAft>
                <a:spcPts val="0"/>
              </a:spcAft>
              <a:buFont typeface="Wingdings" panose="05000000000000000000" pitchFamily="2" charset="2"/>
              <a:buChar char="Ø"/>
              <a:defRPr/>
            </a:pPr>
            <a:endParaRPr lang="fr-FR" altLang="fr-FR" sz="1650" dirty="0">
              <a:latin typeface="Bell MT" panose="02020503060305020303" pitchFamily="18" charset="0"/>
            </a:endParaRPr>
          </a:p>
          <a:p>
            <a:pPr algn="just" eaLnBrk="1" fontAlgn="auto" hangingPunct="1">
              <a:spcAft>
                <a:spcPts val="0"/>
              </a:spcAft>
              <a:buFont typeface="Wingdings" panose="05000000000000000000" pitchFamily="2" charset="2"/>
              <a:buChar char="Ø"/>
              <a:defRPr/>
            </a:pPr>
            <a:r>
              <a:rPr lang="fr-FR" altLang="fr-FR" sz="1650" dirty="0">
                <a:latin typeface="Bell MT" panose="02020503060305020303" pitchFamily="18" charset="0"/>
              </a:rPr>
              <a:t>Délivrée pour une activité non salariée, en adéquation avec les compétences, économiquement viable (si création), ou dont l'étranger tire des moyens d'existence suffisants (si continuation d‘activité)</a:t>
            </a:r>
          </a:p>
          <a:p>
            <a:pPr marL="0" indent="0" algn="just" eaLnBrk="1" fontAlgn="auto" hangingPunct="1">
              <a:spcAft>
                <a:spcPts val="0"/>
              </a:spcAft>
              <a:buFont typeface="Arial" panose="020B0604020202020204" pitchFamily="34" charset="0"/>
              <a:buNone/>
              <a:tabLst>
                <a:tab pos="201216" algn="l"/>
              </a:tabLst>
              <a:defRPr/>
            </a:pPr>
            <a:r>
              <a:rPr lang="fr-FR" altLang="fr-FR" sz="1650" dirty="0">
                <a:latin typeface="Bell MT" panose="02020503060305020303" pitchFamily="18" charset="0"/>
              </a:rPr>
              <a:t>	= ressources à hauteur du Smic</a:t>
            </a:r>
          </a:p>
          <a:p>
            <a:pPr eaLnBrk="1" fontAlgn="auto" hangingPunct="1">
              <a:spcAft>
                <a:spcPts val="0"/>
              </a:spcAft>
              <a:defRPr/>
            </a:pP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6205-7247-287F-247F-D46F417DF616}"/>
              </a:ext>
            </a:extLst>
          </p:cNvPr>
          <p:cNvSpPr>
            <a:spLocks noGrp="1"/>
          </p:cNvSpPr>
          <p:nvPr>
            <p:ph type="title"/>
          </p:nvPr>
        </p:nvSpPr>
        <p:spPr>
          <a:xfrm>
            <a:off x="258763" y="1131888"/>
            <a:ext cx="8682037" cy="993775"/>
          </a:xfrm>
        </p:spPr>
        <p:txBody>
          <a:bodyPr rtlCol="0">
            <a:normAutofit/>
          </a:bodyPr>
          <a:lstStyle/>
          <a:p>
            <a:pPr algn="ctr" eaLnBrk="1" fontAlgn="auto" hangingPunct="1">
              <a:spcAft>
                <a:spcPts val="0"/>
              </a:spcAft>
              <a:defRPr/>
            </a:pPr>
            <a:r>
              <a:rPr lang="fr-FR" sz="2625" b="1" dirty="0">
                <a:solidFill>
                  <a:srgbClr val="0070C0"/>
                </a:solidFill>
                <a:latin typeface="Bell MT" panose="02020503060305020303" pitchFamily="18" charset="0"/>
              </a:rPr>
              <a:t>La création d’entreprise </a:t>
            </a:r>
            <a:br>
              <a:rPr lang="fr-FR" sz="2625" b="1" dirty="0">
                <a:solidFill>
                  <a:srgbClr val="0070C0"/>
                </a:solidFill>
                <a:latin typeface="Bell MT" panose="02020503060305020303" pitchFamily="18" charset="0"/>
              </a:rPr>
            </a:br>
            <a:r>
              <a:rPr lang="fr-FR" sz="2625" b="1" dirty="0">
                <a:solidFill>
                  <a:srgbClr val="0070C0"/>
                </a:solidFill>
                <a:latin typeface="Bell MT" panose="02020503060305020303" pitchFamily="18" charset="0"/>
              </a:rPr>
              <a:t>par l’étranger autorisé à résider en France</a:t>
            </a:r>
          </a:p>
        </p:txBody>
      </p:sp>
      <p:sp>
        <p:nvSpPr>
          <p:cNvPr id="3" name="Content Placeholder 2">
            <a:extLst>
              <a:ext uri="{FF2B5EF4-FFF2-40B4-BE49-F238E27FC236}">
                <a16:creationId xmlns:a16="http://schemas.microsoft.com/office/drawing/2014/main" id="{93CD90F6-E406-D28E-1DAB-2DCEC36C9AC3}"/>
              </a:ext>
            </a:extLst>
          </p:cNvPr>
          <p:cNvSpPr>
            <a:spLocks noGrp="1"/>
          </p:cNvSpPr>
          <p:nvPr>
            <p:ph idx="1"/>
          </p:nvPr>
        </p:nvSpPr>
        <p:spPr>
          <a:xfrm>
            <a:off x="628650" y="2125663"/>
            <a:ext cx="7886700" cy="3749675"/>
          </a:xfrm>
        </p:spPr>
        <p:txBody>
          <a:bodyPr rtlCol="0">
            <a:normAutofit/>
          </a:bodyPr>
          <a:lstStyle/>
          <a:p>
            <a:pPr marL="0" indent="0" algn="just" eaLnBrk="1" fontAlgn="auto" hangingPunct="1">
              <a:lnSpc>
                <a:spcPts val="1170"/>
              </a:lnSpc>
              <a:spcBef>
                <a:spcPts val="900"/>
              </a:spcBef>
              <a:spcAft>
                <a:spcPts val="900"/>
              </a:spcAft>
              <a:buFont typeface="Arial" panose="020B0604020202020204" pitchFamily="34" charset="0"/>
              <a:buNone/>
              <a:defRPr/>
            </a:pPr>
            <a:r>
              <a:rPr lang="fr-FR" sz="1350" dirty="0">
                <a:latin typeface="Bell MT" panose="02020503060305020303" pitchFamily="18" charset="0"/>
                <a:ea typeface="Times New Roman" panose="02020603050405020304" pitchFamily="18" charset="0"/>
                <a:cs typeface="Arial" panose="020B0604020202020204" pitchFamily="34" charset="0"/>
              </a:rPr>
              <a:t>Lorsque l’étranger réside déjà en France avec un titre de séjour, il pourra procéder à la création d’une entreprise sans passer par la procédure de délivrance d’un visa long séjour.</a:t>
            </a:r>
          </a:p>
          <a:p>
            <a:pPr marL="0" indent="0" algn="just" eaLnBrk="1" fontAlgn="auto" hangingPunct="1">
              <a:lnSpc>
                <a:spcPts val="1170"/>
              </a:lnSpc>
              <a:spcBef>
                <a:spcPts val="900"/>
              </a:spcBef>
              <a:spcAft>
                <a:spcPts val="900"/>
              </a:spcAft>
              <a:buFont typeface="Arial" panose="020B0604020202020204" pitchFamily="34" charset="0"/>
              <a:buNone/>
              <a:defRPr/>
            </a:pPr>
            <a:endParaRPr lang="fr-FR" sz="1350" dirty="0">
              <a:latin typeface="Bell MT" panose="02020503060305020303" pitchFamily="18" charset="0"/>
              <a:ea typeface="Calibri" panose="020F0502020204030204" pitchFamily="34" charset="0"/>
              <a:cs typeface="Arial" panose="020B0604020202020204" pitchFamily="34" charset="0"/>
            </a:endParaRPr>
          </a:p>
          <a:p>
            <a:pPr marL="0" indent="0" algn="just" eaLnBrk="1" fontAlgn="auto" hangingPunct="1">
              <a:lnSpc>
                <a:spcPts val="1170"/>
              </a:lnSpc>
              <a:spcBef>
                <a:spcPts val="900"/>
              </a:spcBef>
              <a:spcAft>
                <a:spcPts val="900"/>
              </a:spcAft>
              <a:buFont typeface="Arial" panose="020B0604020202020204" pitchFamily="34" charset="0"/>
              <a:buNone/>
              <a:defRPr/>
            </a:pPr>
            <a:r>
              <a:rPr lang="fr-FR" sz="1350" dirty="0">
                <a:latin typeface="Bell MT" panose="02020503060305020303" pitchFamily="18" charset="0"/>
                <a:ea typeface="Times New Roman" panose="02020603050405020304" pitchFamily="18" charset="0"/>
                <a:cs typeface="Arial" panose="020B0604020202020204" pitchFamily="34" charset="0"/>
              </a:rPr>
              <a:t>Cependant, tous les titres de séjour ne permettent pas de créer une entreprise sur le territoire.</a:t>
            </a:r>
            <a:endParaRPr lang="fr-FR" sz="1350" dirty="0">
              <a:latin typeface="Bell MT" panose="02020503060305020303" pitchFamily="18" charset="0"/>
              <a:ea typeface="Calibri" panose="020F0502020204030204" pitchFamily="34" charset="0"/>
              <a:cs typeface="Arial" panose="020B0604020202020204" pitchFamily="34" charset="0"/>
            </a:endParaRPr>
          </a:p>
          <a:p>
            <a:pPr marL="0" indent="0" algn="just" eaLnBrk="1" fontAlgn="auto" hangingPunct="1">
              <a:lnSpc>
                <a:spcPct val="100000"/>
              </a:lnSpc>
              <a:spcBef>
                <a:spcPts val="0"/>
              </a:spcBef>
              <a:spcAft>
                <a:spcPts val="0"/>
              </a:spcAft>
              <a:buFont typeface="Arial" panose="020B0604020202020204" pitchFamily="34" charset="0"/>
              <a:buNone/>
              <a:defRPr/>
            </a:pPr>
            <a:r>
              <a:rPr lang="fr-FR" sz="1350" dirty="0">
                <a:latin typeface="Bell MT" panose="02020503060305020303" pitchFamily="18" charset="0"/>
                <a:ea typeface="Times New Roman" panose="02020603050405020304" pitchFamily="18" charset="0"/>
                <a:cs typeface="Arial" panose="020B0604020202020204" pitchFamily="34" charset="0"/>
              </a:rPr>
              <a:t>Seuls ouvrent droit à l’exercice d’une activité commerciale ou artisanale les titres suivants :</a:t>
            </a:r>
            <a:endParaRPr lang="fr-FR" sz="1350" dirty="0">
              <a:latin typeface="Bell MT" panose="02020503060305020303" pitchFamily="18" charset="0"/>
              <a:ea typeface="Calibri" panose="020F0502020204030204" pitchFamily="34" charset="0"/>
              <a:cs typeface="Arial" panose="020B0604020202020204" pitchFamily="34" charset="0"/>
            </a:endParaRPr>
          </a:p>
          <a:p>
            <a:pPr marL="257175" indent="-257175" algn="just" eaLnBrk="1" fontAlgn="auto" hangingPunct="1">
              <a:lnSpc>
                <a:spcPct val="100000"/>
              </a:lnSpc>
              <a:spcBef>
                <a:spcPts val="0"/>
              </a:spcBef>
              <a:spcAft>
                <a:spcPts val="0"/>
              </a:spcAft>
              <a:buSzPts val="1000"/>
              <a:buFont typeface="Symbol" panose="05050102010706020507" pitchFamily="18" charset="2"/>
              <a:buChar char=""/>
              <a:tabLst>
                <a:tab pos="342900" algn="l"/>
              </a:tabLst>
              <a:defRPr/>
            </a:pPr>
            <a:r>
              <a:rPr lang="fr-FR" sz="1350" dirty="0">
                <a:latin typeface="Bell MT" panose="02020503060305020303" pitchFamily="18" charset="0"/>
                <a:ea typeface="Times New Roman" panose="02020603050405020304" pitchFamily="18" charset="0"/>
                <a:cs typeface="Arial" panose="020B0604020202020204" pitchFamily="34" charset="0"/>
              </a:rPr>
              <a:t>La carte de résident ou résident longue durée-UE ;</a:t>
            </a:r>
            <a:endParaRPr lang="fr-FR" sz="1350" dirty="0">
              <a:latin typeface="Bell MT" panose="02020503060305020303" pitchFamily="18" charset="0"/>
              <a:ea typeface="Calibri" panose="020F0502020204030204" pitchFamily="34" charset="0"/>
              <a:cs typeface="Arial" panose="020B0604020202020204" pitchFamily="34" charset="0"/>
            </a:endParaRPr>
          </a:p>
          <a:p>
            <a:pPr marL="257175" indent="-257175" algn="just" eaLnBrk="1" fontAlgn="auto" hangingPunct="1">
              <a:lnSpc>
                <a:spcPct val="100000"/>
              </a:lnSpc>
              <a:spcBef>
                <a:spcPts val="0"/>
              </a:spcBef>
              <a:spcAft>
                <a:spcPts val="0"/>
              </a:spcAft>
              <a:buSzPts val="1000"/>
              <a:buFont typeface="Symbol" panose="05050102010706020507" pitchFamily="18" charset="2"/>
              <a:buChar char=""/>
              <a:tabLst>
                <a:tab pos="342900" algn="l"/>
              </a:tabLst>
              <a:defRPr/>
            </a:pPr>
            <a:r>
              <a:rPr lang="fr-FR" sz="1350" dirty="0">
                <a:latin typeface="Bell MT" panose="02020503060305020303" pitchFamily="18" charset="0"/>
                <a:ea typeface="Times New Roman" panose="02020603050405020304" pitchFamily="18" charset="0"/>
                <a:cs typeface="Arial" panose="020B0604020202020204" pitchFamily="34" charset="0"/>
              </a:rPr>
              <a:t>Le certificat de résidence de 10 ans délivré dans certains cas aux ressortissants algériens ;</a:t>
            </a:r>
            <a:endParaRPr lang="fr-FR" sz="1350" dirty="0">
              <a:latin typeface="Bell MT" panose="02020503060305020303" pitchFamily="18" charset="0"/>
              <a:ea typeface="Calibri" panose="020F0502020204030204" pitchFamily="34" charset="0"/>
              <a:cs typeface="Arial" panose="020B0604020202020204" pitchFamily="34" charset="0"/>
            </a:endParaRPr>
          </a:p>
          <a:p>
            <a:pPr marL="257175" indent="-257175" algn="just" eaLnBrk="1" fontAlgn="auto" hangingPunct="1">
              <a:lnSpc>
                <a:spcPct val="100000"/>
              </a:lnSpc>
              <a:spcBef>
                <a:spcPts val="0"/>
              </a:spcBef>
              <a:spcAft>
                <a:spcPts val="0"/>
              </a:spcAft>
              <a:buSzPts val="1000"/>
              <a:buFont typeface="Symbol" panose="05050102010706020507" pitchFamily="18" charset="2"/>
              <a:buChar char=""/>
              <a:tabLst>
                <a:tab pos="342900" algn="l"/>
              </a:tabLst>
              <a:defRPr/>
            </a:pPr>
            <a:r>
              <a:rPr lang="fr-FR" sz="1350" dirty="0">
                <a:latin typeface="Bell MT" panose="02020503060305020303" pitchFamily="18" charset="0"/>
                <a:ea typeface="Times New Roman" panose="02020603050405020304" pitchFamily="18" charset="0"/>
                <a:cs typeface="Arial" panose="020B0604020202020204" pitchFamily="34" charset="0"/>
              </a:rPr>
              <a:t>La carte de séjour portant la mention « vie privée et familiale  »</a:t>
            </a:r>
            <a:endParaRPr lang="fr-FR" sz="1350" dirty="0">
              <a:latin typeface="Bell MT" panose="02020503060305020303" pitchFamily="18" charset="0"/>
              <a:ea typeface="Calibri" panose="020F0502020204030204" pitchFamily="34" charset="0"/>
              <a:cs typeface="Arial" panose="020B0604020202020204" pitchFamily="34" charset="0"/>
            </a:endParaRPr>
          </a:p>
          <a:p>
            <a:pPr marL="0" indent="0" algn="just" eaLnBrk="1" fontAlgn="auto" hangingPunct="1">
              <a:lnSpc>
                <a:spcPts val="1170"/>
              </a:lnSpc>
              <a:spcBef>
                <a:spcPts val="900"/>
              </a:spcBef>
              <a:spcAft>
                <a:spcPts val="900"/>
              </a:spcAft>
              <a:buFont typeface="Arial" panose="020B0604020202020204" pitchFamily="34" charset="0"/>
              <a:buNone/>
              <a:defRPr/>
            </a:pPr>
            <a:endParaRPr lang="fr-FR" sz="1350" dirty="0">
              <a:latin typeface="Bell MT" panose="02020503060305020303" pitchFamily="18" charset="0"/>
              <a:ea typeface="Times New Roman" panose="02020603050405020304" pitchFamily="18" charset="0"/>
              <a:cs typeface="Arial" panose="020B0604020202020204" pitchFamily="34" charset="0"/>
            </a:endParaRPr>
          </a:p>
          <a:p>
            <a:pPr marL="0" indent="0" algn="just" eaLnBrk="1" fontAlgn="auto" hangingPunct="1">
              <a:lnSpc>
                <a:spcPts val="1170"/>
              </a:lnSpc>
              <a:spcBef>
                <a:spcPts val="900"/>
              </a:spcBef>
              <a:spcAft>
                <a:spcPts val="900"/>
              </a:spcAft>
              <a:buFont typeface="Arial" panose="020B0604020202020204" pitchFamily="34" charset="0"/>
              <a:buNone/>
              <a:defRPr/>
            </a:pPr>
            <a:endParaRPr lang="fr-FR" sz="1350" dirty="0">
              <a:latin typeface="Bell MT" panose="02020503060305020303" pitchFamily="18" charset="0"/>
              <a:ea typeface="Times New Roman" panose="02020603050405020304" pitchFamily="18" charset="0"/>
              <a:cs typeface="Arial" panose="020B0604020202020204" pitchFamily="34" charset="0"/>
            </a:endParaRPr>
          </a:p>
          <a:p>
            <a:pPr marL="0" indent="0" algn="just" eaLnBrk="1" fontAlgn="auto" hangingPunct="1">
              <a:lnSpc>
                <a:spcPts val="1170"/>
              </a:lnSpc>
              <a:spcBef>
                <a:spcPts val="0"/>
              </a:spcBef>
              <a:spcAft>
                <a:spcPts val="0"/>
              </a:spcAft>
              <a:buFont typeface="Arial" panose="020B0604020202020204" pitchFamily="34" charset="0"/>
              <a:buNone/>
              <a:defRPr/>
            </a:pPr>
            <a:r>
              <a:rPr lang="fr-FR" sz="1350" dirty="0">
                <a:latin typeface="Bell MT" panose="02020503060305020303" pitchFamily="18" charset="0"/>
                <a:ea typeface="Times New Roman" panose="02020603050405020304" pitchFamily="18" charset="0"/>
                <a:cs typeface="Arial" panose="020B0604020202020204" pitchFamily="34" charset="0"/>
              </a:rPr>
              <a:t>Dans tous les autres cas, l’étranger devra passer par une procédure de </a:t>
            </a:r>
            <a:r>
              <a:rPr lang="fr-FR" sz="1350" b="1" dirty="0">
                <a:latin typeface="Bell MT" panose="02020503060305020303" pitchFamily="18" charset="0"/>
                <a:ea typeface="Times New Roman" panose="02020603050405020304" pitchFamily="18" charset="0"/>
                <a:cs typeface="Arial" panose="020B0604020202020204" pitchFamily="34" charset="0"/>
              </a:rPr>
              <a:t>changement de statut </a:t>
            </a:r>
            <a:r>
              <a:rPr lang="fr-FR" sz="1350" dirty="0">
                <a:latin typeface="Bell MT" panose="02020503060305020303" pitchFamily="18" charset="0"/>
                <a:ea typeface="Times New Roman" panose="02020603050405020304" pitchFamily="18" charset="0"/>
                <a:cs typeface="Arial" panose="020B0604020202020204" pitchFamily="34" charset="0"/>
              </a:rPr>
              <a:t>avant de pouvoir créer une entreprise en France.</a:t>
            </a:r>
          </a:p>
          <a:p>
            <a:pPr marL="0" indent="0" algn="just" eaLnBrk="1" fontAlgn="auto" hangingPunct="1">
              <a:lnSpc>
                <a:spcPts val="1170"/>
              </a:lnSpc>
              <a:spcBef>
                <a:spcPts val="0"/>
              </a:spcBef>
              <a:spcAft>
                <a:spcPts val="0"/>
              </a:spcAft>
              <a:buFont typeface="Arial" panose="020B0604020202020204" pitchFamily="34" charset="0"/>
              <a:buNone/>
              <a:defRPr/>
            </a:pPr>
            <a:r>
              <a:rPr lang="fr-FR" sz="1350" dirty="0">
                <a:latin typeface="Bell MT" panose="02020503060305020303" pitchFamily="18" charset="0"/>
                <a:ea typeface="Times New Roman" panose="02020603050405020304" pitchFamily="18" charset="0"/>
                <a:cs typeface="Arial" panose="020B0604020202020204" pitchFamily="34" charset="0"/>
              </a:rPr>
              <a:t>Il sera donc soumis aux conditions de viabilité économique du projet. </a:t>
            </a:r>
          </a:p>
          <a:p>
            <a:pPr marL="0" indent="0" algn="just" eaLnBrk="1" fontAlgn="auto" hangingPunct="1">
              <a:lnSpc>
                <a:spcPts val="1170"/>
              </a:lnSpc>
              <a:spcBef>
                <a:spcPts val="0"/>
              </a:spcBef>
              <a:spcAft>
                <a:spcPts val="0"/>
              </a:spcAft>
              <a:buFont typeface="Arial" panose="020B0604020202020204" pitchFamily="34" charset="0"/>
              <a:buNone/>
              <a:defRPr/>
            </a:pPr>
            <a:r>
              <a:rPr lang="fr-FR" sz="1350" dirty="0">
                <a:latin typeface="Bell MT" panose="02020503060305020303" pitchFamily="18" charset="0"/>
                <a:ea typeface="Times New Roman" panose="02020603050405020304" pitchFamily="18" charset="0"/>
                <a:cs typeface="Arial" panose="020B0604020202020204" pitchFamily="34" charset="0"/>
              </a:rPr>
              <a:t>Cela concerne notamment les titulaires des titres de séjour « étudiant » ou « salarié ».</a:t>
            </a:r>
            <a:endParaRPr lang="fr-FR" sz="1350" dirty="0">
              <a:latin typeface="Bell MT" panose="02020503060305020303" pitchFamily="18" charset="0"/>
              <a:ea typeface="Calibri" panose="020F0502020204030204" pitchFamily="34" charset="0"/>
              <a:cs typeface="Arial" panose="020B0604020202020204" pitchFamily="34" charset="0"/>
            </a:endParaRPr>
          </a:p>
          <a:p>
            <a:pPr algn="just" eaLnBrk="1" fontAlgn="auto" hangingPunct="1">
              <a:spcAft>
                <a:spcPts val="0"/>
              </a:spcAft>
              <a:defRPr/>
            </a:pPr>
            <a:endParaRPr lang="fr-FR" dirty="0">
              <a:latin typeface="Bell MT" panose="02020503060305020303"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a:extLst>
              <a:ext uri="{FF2B5EF4-FFF2-40B4-BE49-F238E27FC236}">
                <a16:creationId xmlns:a16="http://schemas.microsoft.com/office/drawing/2014/main" id="{AD70E1DB-8547-9545-6BE5-76409E23EA10}"/>
              </a:ext>
            </a:extLst>
          </p:cNvPr>
          <p:cNvSpPr>
            <a:spLocks noGrp="1" noChangeArrowheads="1"/>
          </p:cNvSpPr>
          <p:nvPr>
            <p:ph type="title"/>
          </p:nvPr>
        </p:nvSpPr>
        <p:spPr>
          <a:xfrm>
            <a:off x="179388" y="2492375"/>
            <a:ext cx="8964612" cy="1325563"/>
          </a:xfrm>
        </p:spPr>
        <p:txBody>
          <a:bodyPr/>
          <a:lstStyle/>
          <a:p>
            <a:pPr algn="ctr"/>
            <a:r>
              <a:rPr lang="fr-FR" altLang="fr-FR" sz="3800" b="1">
                <a:latin typeface="Bell MT" panose="02020503060305020303" pitchFamily="18" charset="0"/>
              </a:rPr>
              <a:t>XI. </a:t>
            </a:r>
            <a:br>
              <a:rPr lang="fr-FR" altLang="fr-FR" sz="3800" b="1">
                <a:latin typeface="Bell MT" panose="02020503060305020303" pitchFamily="18" charset="0"/>
              </a:rPr>
            </a:br>
            <a:r>
              <a:rPr lang="fr-FR" altLang="fr-FR" sz="3800" b="1">
                <a:latin typeface="Bell MT" panose="02020503060305020303" pitchFamily="18" charset="0"/>
              </a:rPr>
              <a:t>LES SANCTIONS DES EMPLOYEURS DANS LA LOI DARMANIN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BD4251-F645-9C10-FDD1-D4D14C17286A}"/>
              </a:ext>
            </a:extLst>
          </p:cNvPr>
          <p:cNvSpPr>
            <a:spLocks noGrp="1"/>
          </p:cNvSpPr>
          <p:nvPr>
            <p:ph type="title"/>
          </p:nvPr>
        </p:nvSpPr>
        <p:spPr>
          <a:xfrm>
            <a:off x="628650" y="476672"/>
            <a:ext cx="7886700" cy="831627"/>
          </a:xfrm>
        </p:spPr>
        <p:txBody>
          <a:bodyPr/>
          <a:lstStyle/>
          <a:p>
            <a:pPr>
              <a:defRPr/>
            </a:pPr>
            <a:r>
              <a:rPr lang="fr-FR" sz="2400" b="1" dirty="0">
                <a:highlight>
                  <a:srgbClr val="FFFFFF"/>
                </a:highlight>
                <a:latin typeface="Bell MT" panose="02020503060305020303" pitchFamily="18" charset="0"/>
              </a:rPr>
              <a:t>Nouvelle amende administrative pour les employeurs en cas d'absence de titre de travail pour un travailleur étranger</a:t>
            </a:r>
            <a:br>
              <a:rPr lang="fr-FR" sz="3600" b="1" dirty="0">
                <a:highlight>
                  <a:srgbClr val="FFFFFF"/>
                </a:highlight>
                <a:latin typeface="Bell MT" panose="02020503060305020303" pitchFamily="18" charset="0"/>
              </a:rPr>
            </a:br>
            <a:endParaRPr lang="fr-FR" dirty="0"/>
          </a:p>
        </p:txBody>
      </p:sp>
      <p:sp>
        <p:nvSpPr>
          <p:cNvPr id="3" name="Espace réservé du contenu 2">
            <a:extLst>
              <a:ext uri="{FF2B5EF4-FFF2-40B4-BE49-F238E27FC236}">
                <a16:creationId xmlns:a16="http://schemas.microsoft.com/office/drawing/2014/main" id="{672E8E12-21DE-0C5A-7896-907DCA315276}"/>
              </a:ext>
            </a:extLst>
          </p:cNvPr>
          <p:cNvSpPr>
            <a:spLocks noGrp="1"/>
          </p:cNvSpPr>
          <p:nvPr>
            <p:ph idx="1"/>
          </p:nvPr>
        </p:nvSpPr>
        <p:spPr>
          <a:xfrm>
            <a:off x="251520" y="1319125"/>
            <a:ext cx="8640960" cy="4351338"/>
          </a:xfrm>
        </p:spPr>
        <p:txBody>
          <a:bodyPr/>
          <a:lstStyle/>
          <a:p>
            <a:pPr marL="0" indent="0">
              <a:buFont typeface="Arial" panose="020B0604020202020204" pitchFamily="34" charset="0"/>
              <a:buNone/>
              <a:defRPr/>
            </a:pPr>
            <a:r>
              <a:rPr lang="fr-FR" sz="1800" b="1" dirty="0">
                <a:highlight>
                  <a:srgbClr val="FFFFFF"/>
                </a:highlight>
                <a:latin typeface="Bell MT" panose="02020503060305020303" pitchFamily="18" charset="0"/>
              </a:rPr>
              <a:t>Le champ d'application</a:t>
            </a:r>
          </a:p>
          <a:p>
            <a:pPr marL="0" indent="0">
              <a:buFont typeface="Arial" panose="020B0604020202020204" pitchFamily="34" charset="0"/>
              <a:buNone/>
              <a:defRPr/>
            </a:pPr>
            <a:r>
              <a:rPr lang="fr-FR" sz="1800" dirty="0">
                <a:solidFill>
                  <a:srgbClr val="3A3A3A"/>
                </a:solidFill>
                <a:highlight>
                  <a:srgbClr val="FFFFFF"/>
                </a:highlight>
                <a:latin typeface="Bell MT" panose="02020503060305020303" pitchFamily="18" charset="0"/>
              </a:rPr>
              <a:t>La loi met en place une nouvelle amende administrative qui remplace  la contribution spéciale et la contribution forfaitaire versées à OFII</a:t>
            </a:r>
          </a:p>
          <a:p>
            <a:pPr marL="0" indent="0">
              <a:buFont typeface="Arial" panose="020B0604020202020204" pitchFamily="34" charset="0"/>
              <a:buNone/>
              <a:defRPr/>
            </a:pPr>
            <a:r>
              <a:rPr lang="fr-FR" sz="1800" dirty="0">
                <a:solidFill>
                  <a:srgbClr val="3A3A3A"/>
                </a:solidFill>
                <a:highlight>
                  <a:srgbClr val="FFFFFF"/>
                </a:highlight>
                <a:latin typeface="Bell MT" panose="02020503060305020303" pitchFamily="18" charset="0"/>
              </a:rPr>
              <a:t>Cette amende s'appliquera dans les cas suivants :</a:t>
            </a:r>
          </a:p>
          <a:p>
            <a:pPr marL="0" indent="0">
              <a:buFont typeface="Arial" panose="020B0604020202020204" pitchFamily="34" charset="0"/>
              <a:buNone/>
              <a:defRPr/>
            </a:pPr>
            <a:r>
              <a:rPr lang="fr-FR" sz="1800" dirty="0">
                <a:solidFill>
                  <a:srgbClr val="3A3A3A"/>
                </a:solidFill>
                <a:highlight>
                  <a:srgbClr val="FFFFFF"/>
                </a:highlight>
                <a:latin typeface="Bell MT" panose="02020503060305020303" pitchFamily="18" charset="0"/>
              </a:rPr>
              <a:t>- emploi ou conservation d'un travailleur étranger non muni d'un titre de travail l'autorisant à exercer une activité salariée en France ;</a:t>
            </a:r>
          </a:p>
          <a:p>
            <a:pPr marL="0" indent="0">
              <a:buFont typeface="Arial" panose="020B0604020202020204" pitchFamily="34" charset="0"/>
              <a:buNone/>
              <a:defRPr/>
            </a:pPr>
            <a:r>
              <a:rPr lang="fr-FR" sz="1800" dirty="0">
                <a:solidFill>
                  <a:srgbClr val="3A3A3A"/>
                </a:solidFill>
                <a:highlight>
                  <a:srgbClr val="FFFFFF"/>
                </a:highlight>
                <a:latin typeface="Bell MT" panose="02020503060305020303" pitchFamily="18" charset="0"/>
              </a:rPr>
              <a:t>- emploi ou conservation à son service d'un travailleur étranger dans une catégorie professionnelle, une profession ou une zone géographique autres que celles mentionnées sur son titre de travail ;</a:t>
            </a:r>
          </a:p>
          <a:p>
            <a:pPr marL="0" indent="0">
              <a:buFont typeface="Arial" panose="020B0604020202020204" pitchFamily="34" charset="0"/>
              <a:buNone/>
              <a:defRPr/>
            </a:pPr>
            <a:r>
              <a:rPr lang="fr-FR" sz="1800" dirty="0">
                <a:solidFill>
                  <a:srgbClr val="3A3A3A"/>
                </a:solidFill>
                <a:highlight>
                  <a:srgbClr val="FFFFFF"/>
                </a:highlight>
                <a:latin typeface="Bell MT" panose="02020503060305020303" pitchFamily="18" charset="0"/>
              </a:rPr>
              <a:t>- recours aux services d'un employeur d'un travailleur étranger non autorisé à travailler.</a:t>
            </a:r>
          </a:p>
          <a:p>
            <a:pPr marL="0" indent="0">
              <a:buFont typeface="Arial" panose="020B0604020202020204" pitchFamily="34" charset="0"/>
              <a:buNone/>
              <a:defRPr/>
            </a:pPr>
            <a:endParaRPr lang="fr-FR" sz="1800" dirty="0">
              <a:solidFill>
                <a:srgbClr val="3A3A3A"/>
              </a:solidFill>
              <a:highlight>
                <a:srgbClr val="FFFFFF"/>
              </a:highlight>
              <a:latin typeface="Bell MT" panose="02020503060305020303" pitchFamily="18" charset="0"/>
            </a:endParaRPr>
          </a:p>
          <a:p>
            <a:pPr marL="0" indent="0">
              <a:buFont typeface="Arial" panose="020B0604020202020204" pitchFamily="34" charset="0"/>
              <a:buNone/>
              <a:defRPr/>
            </a:pPr>
            <a:r>
              <a:rPr lang="fr-FR" sz="1800" b="1" dirty="0">
                <a:solidFill>
                  <a:srgbClr val="3A3A3A"/>
                </a:solidFill>
                <a:highlight>
                  <a:srgbClr val="FFFFFF"/>
                </a:highlight>
                <a:latin typeface="Bell MT" panose="02020503060305020303" pitchFamily="18" charset="0"/>
              </a:rPr>
              <a:t>Mo</a:t>
            </a:r>
            <a:r>
              <a:rPr lang="fr-FR" sz="1800" b="1" dirty="0">
                <a:highlight>
                  <a:srgbClr val="FFFFFF"/>
                </a:highlight>
                <a:latin typeface="Bell MT" panose="02020503060305020303" pitchFamily="18" charset="0"/>
              </a:rPr>
              <a:t>ntant de l'amende</a:t>
            </a:r>
          </a:p>
          <a:p>
            <a:pPr>
              <a:buFontTx/>
              <a:buChar char="-"/>
              <a:defRPr/>
            </a:pPr>
            <a:r>
              <a:rPr lang="fr-FR" sz="1800" dirty="0">
                <a:solidFill>
                  <a:srgbClr val="3A3A3A"/>
                </a:solidFill>
                <a:highlight>
                  <a:srgbClr val="FFFFFF"/>
                </a:highlight>
                <a:latin typeface="Bell MT" panose="02020503060305020303" pitchFamily="18" charset="0"/>
              </a:rPr>
              <a:t>montant maximal de 20 750 € par travailleur étranger. </a:t>
            </a:r>
          </a:p>
          <a:p>
            <a:pPr>
              <a:buFontTx/>
              <a:buChar char="-"/>
              <a:defRPr/>
            </a:pPr>
            <a:r>
              <a:rPr lang="fr-FR" sz="1800" dirty="0">
                <a:solidFill>
                  <a:srgbClr val="3A3A3A"/>
                </a:solidFill>
                <a:highlight>
                  <a:srgbClr val="FFFFFF"/>
                </a:highlight>
                <a:latin typeface="Bell MT" panose="02020503060305020303" pitchFamily="18" charset="0"/>
              </a:rPr>
              <a:t> peut être majoré en cas de réitération. Dans ce cas, le montant maximal =  62 250 €.</a:t>
            </a:r>
          </a:p>
          <a:p>
            <a:pPr marL="0" indent="0">
              <a:buFont typeface="Arial" panose="020B0604020202020204" pitchFamily="34" charset="0"/>
              <a:buNone/>
              <a:defRPr/>
            </a:pPr>
            <a:r>
              <a:rPr lang="fr-FR" sz="1800" dirty="0">
                <a:solidFill>
                  <a:srgbClr val="3A3A3A"/>
                </a:solidFill>
                <a:highlight>
                  <a:srgbClr val="FFFFFF"/>
                </a:highlight>
                <a:latin typeface="Bell MT" panose="02020503060305020303" pitchFamily="18" charset="0"/>
              </a:rPr>
              <a:t>Cette amende est prononcée par le ministre chargée de l'immigration, qui prend en compte pour déterminer son montant : les capacités financières de l'auteur du manquement ; le degré d'intentionnalité ;le degré de gravité de la négligence commise ; les frais d'éloignement du territoire français du ressortissant étranger en situation irrégulière.</a:t>
            </a:r>
          </a:p>
          <a:p>
            <a:pPr marL="0" indent="0">
              <a:buFont typeface="Arial" panose="020B0604020202020204" pitchFamily="34" charset="0"/>
              <a:buNone/>
              <a:defRPr/>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8" name="Freeform: Shape 7" descr="&quot;&quot;">
            <a:extLst>
              <a:ext uri="{FF2B5EF4-FFF2-40B4-BE49-F238E27FC236}">
                <a16:creationId xmlns:a16="http://schemas.microsoft.com/office/drawing/2014/main" id="{F58330AB-0723-D130-5626-A54A202368ED}"/>
              </a:ext>
            </a:extLst>
          </p:cNvPr>
          <p:cNvSpPr>
            <a:spLocks noGrp="1" noRot="1" noChangeAspect="1" noMove="1" noResize="1" noEditPoints="1" noAdjustHandles="1" noChangeArrowheads="1" noChangeShapeType="1" noTextEdit="1"/>
          </p:cNvSpPr>
          <p:nvPr/>
        </p:nvSpPr>
        <p:spPr>
          <a:xfrm>
            <a:off x="3681413" y="857250"/>
            <a:ext cx="5461000" cy="51435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0" name="Freeform: Shape 9" descr="&quot;&quot;">
            <a:extLst>
              <a:ext uri="{FF2B5EF4-FFF2-40B4-BE49-F238E27FC236}">
                <a16:creationId xmlns:a16="http://schemas.microsoft.com/office/drawing/2014/main" id="{BFE4CF57-5918-9D1F-B884-9E82C2B7545D}"/>
              </a:ext>
            </a:extLst>
          </p:cNvPr>
          <p:cNvSpPr>
            <a:spLocks noGrp="1" noRot="1" noChangeAspect="1" noMove="1" noResize="1" noEditPoints="1" noAdjustHandles="1" noChangeArrowheads="1" noChangeShapeType="1" noTextEdit="1"/>
          </p:cNvSpPr>
          <p:nvPr/>
        </p:nvSpPr>
        <p:spPr>
          <a:xfrm>
            <a:off x="3892550" y="857250"/>
            <a:ext cx="5249863" cy="51435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3" name="Espace réservé du contenu 2">
            <a:extLst>
              <a:ext uri="{FF2B5EF4-FFF2-40B4-BE49-F238E27FC236}">
                <a16:creationId xmlns:a16="http://schemas.microsoft.com/office/drawing/2014/main" id="{7A389E53-03EE-B58A-4C9A-21A303175088}"/>
              </a:ext>
            </a:extLst>
          </p:cNvPr>
          <p:cNvSpPr>
            <a:spLocks noGrp="1"/>
          </p:cNvSpPr>
          <p:nvPr>
            <p:ph idx="1"/>
          </p:nvPr>
        </p:nvSpPr>
        <p:spPr>
          <a:xfrm>
            <a:off x="4572000" y="952500"/>
            <a:ext cx="4125913" cy="4914900"/>
          </a:xfrm>
        </p:spPr>
        <p:txBody>
          <a:bodyPr rtlCol="0" anchor="ctr">
            <a:normAutofit/>
          </a:bodyPr>
          <a:lstStyle/>
          <a:p>
            <a:pPr marL="0" indent="0" eaLnBrk="1" fontAlgn="auto" hangingPunct="1">
              <a:spcAft>
                <a:spcPts val="0"/>
              </a:spcAft>
              <a:buFont typeface="Arial" panose="020B0604020202020204" pitchFamily="34" charset="0"/>
              <a:buNone/>
              <a:defRPr/>
            </a:pPr>
            <a:endParaRPr lang="fr-FR" sz="1650" b="1" u="sng" dirty="0">
              <a:solidFill>
                <a:schemeClr val="bg1"/>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1800" dirty="0">
                <a:solidFill>
                  <a:schemeClr val="bg1"/>
                </a:solidFill>
                <a:latin typeface="Bell MT" panose="02020503060305020303" pitchFamily="18" charset="0"/>
              </a:rPr>
              <a:t>La France a fermé, en 1974, son marché du travail à l’immigration. </a:t>
            </a:r>
          </a:p>
          <a:p>
            <a:pPr marL="0" indent="0" algn="just" eaLnBrk="1" fontAlgn="auto" hangingPunct="1">
              <a:spcAft>
                <a:spcPts val="0"/>
              </a:spcAft>
              <a:buFont typeface="Arial" panose="020B0604020202020204" pitchFamily="34" charset="0"/>
              <a:buNone/>
              <a:defRPr/>
            </a:pPr>
            <a:endParaRPr lang="fr-FR" sz="1800" dirty="0">
              <a:solidFill>
                <a:schemeClr val="bg1"/>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1800" dirty="0">
                <a:solidFill>
                  <a:schemeClr val="bg1"/>
                </a:solidFill>
                <a:latin typeface="Bell MT" panose="02020503060305020303" pitchFamily="18" charset="0"/>
              </a:rPr>
              <a:t>Dès lors, toute introduction sur le marché du travail national d’un travailleur étranger doit faire l‘objet d’un contrôle </a:t>
            </a:r>
            <a:r>
              <a:rPr lang="fr-FR" sz="1800" b="1" dirty="0">
                <a:solidFill>
                  <a:schemeClr val="bg1"/>
                </a:solidFill>
                <a:latin typeface="Bell MT" panose="02020503060305020303" pitchFamily="18" charset="0"/>
              </a:rPr>
              <a:t>en amont </a:t>
            </a:r>
            <a:r>
              <a:rPr lang="fr-FR" sz="1800" dirty="0">
                <a:solidFill>
                  <a:schemeClr val="bg1"/>
                </a:solidFill>
                <a:latin typeface="Bell MT" panose="02020503060305020303" pitchFamily="18" charset="0"/>
              </a:rPr>
              <a:t>par l’administration. </a:t>
            </a:r>
          </a:p>
          <a:p>
            <a:pPr marL="0" indent="0" algn="just" eaLnBrk="1" fontAlgn="auto" hangingPunct="1">
              <a:spcAft>
                <a:spcPts val="0"/>
              </a:spcAft>
              <a:buFont typeface="Arial" panose="020B0604020202020204" pitchFamily="34" charset="0"/>
              <a:buNone/>
              <a:defRPr/>
            </a:pPr>
            <a:endParaRPr lang="fr-FR" sz="1800" dirty="0">
              <a:solidFill>
                <a:schemeClr val="bg1"/>
              </a:solidFill>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1800" dirty="0">
                <a:solidFill>
                  <a:schemeClr val="bg1"/>
                </a:solidFill>
                <a:latin typeface="Bell MT" panose="02020503060305020303" pitchFamily="18" charset="0"/>
              </a:rPr>
              <a:t>Ainsi, un ressortissant étranger doit en principe, demander une autorisation de travail pour pouvoir travailler en France</a:t>
            </a:r>
          </a:p>
          <a:p>
            <a:pPr marL="0" indent="0" algn="just" eaLnBrk="1" fontAlgn="auto" hangingPunct="1">
              <a:spcAft>
                <a:spcPts val="0"/>
              </a:spcAft>
              <a:buFont typeface="Arial" panose="020B0604020202020204" pitchFamily="34" charset="0"/>
              <a:buNone/>
              <a:defRPr/>
            </a:pPr>
            <a:endParaRPr lang="fr-FR" sz="1800" dirty="0">
              <a:solidFill>
                <a:schemeClr val="bg1"/>
              </a:solidFill>
              <a:latin typeface="Bell MT" panose="02020503060305020303" pitchFamily="18" charset="0"/>
            </a:endParaRPr>
          </a:p>
          <a:p>
            <a:pPr eaLnBrk="1" fontAlgn="auto" hangingPunct="1">
              <a:spcAft>
                <a:spcPts val="0"/>
              </a:spcAft>
              <a:defRPr/>
            </a:pPr>
            <a:endParaRPr lang="fr-FR" sz="1650" b="1" dirty="0">
              <a:solidFill>
                <a:schemeClr val="bg1"/>
              </a:solidFill>
              <a:latin typeface="Bell MT" panose="02020503060305020303" pitchFamily="18" charset="0"/>
            </a:endParaRPr>
          </a:p>
        </p:txBody>
      </p:sp>
      <p:sp>
        <p:nvSpPr>
          <p:cNvPr id="6" name="TextBox 5">
            <a:extLst>
              <a:ext uri="{FF2B5EF4-FFF2-40B4-BE49-F238E27FC236}">
                <a16:creationId xmlns:a16="http://schemas.microsoft.com/office/drawing/2014/main" id="{8F2605E9-3461-E2B9-E5BF-62A8CF006180}"/>
              </a:ext>
            </a:extLst>
          </p:cNvPr>
          <p:cNvSpPr txBox="1"/>
          <p:nvPr/>
        </p:nvSpPr>
        <p:spPr>
          <a:xfrm>
            <a:off x="257175" y="2820988"/>
            <a:ext cx="3190875" cy="1200150"/>
          </a:xfrm>
          <a:prstGeom prst="rect">
            <a:avLst/>
          </a:prstGeom>
          <a:noFill/>
        </p:spPr>
        <p:txBody>
          <a:bodyPr>
            <a:spAutoFit/>
          </a:bodyPr>
          <a:lstStyle/>
          <a:p>
            <a:pPr defTabSz="685800" eaLnBrk="1" fontAlgn="auto" hangingPunct="1">
              <a:spcBef>
                <a:spcPts val="0"/>
              </a:spcBef>
              <a:spcAft>
                <a:spcPts val="0"/>
              </a:spcAft>
              <a:defRPr/>
            </a:pPr>
            <a:r>
              <a:rPr lang="fr-FR" sz="3600" b="1" dirty="0">
                <a:solidFill>
                  <a:prstClr val="white"/>
                </a:solidFill>
                <a:latin typeface="Bell MT" panose="02020503060305020303" pitchFamily="18" charset="0"/>
                <a:cs typeface="+mn-cs"/>
              </a:rPr>
              <a:t>Les principes</a:t>
            </a:r>
          </a:p>
          <a:p>
            <a:pPr defTabSz="685800" eaLnBrk="1" fontAlgn="auto" hangingPunct="1">
              <a:spcBef>
                <a:spcPts val="0"/>
              </a:spcBef>
              <a:spcAft>
                <a:spcPts val="0"/>
              </a:spcAft>
              <a:defRPr/>
            </a:pPr>
            <a:endParaRPr lang="fr-FR" sz="3600" b="1" dirty="0">
              <a:solidFill>
                <a:prstClr val="white"/>
              </a:solidFill>
              <a:latin typeface="Bell MT" panose="02020503060305020303" pitchFamily="18" charset="0"/>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E14A6-1FF3-C9BB-9B2E-2D2BD3EAF592}"/>
              </a:ext>
            </a:extLst>
          </p:cNvPr>
          <p:cNvSpPr>
            <a:spLocks noGrp="1"/>
          </p:cNvSpPr>
          <p:nvPr>
            <p:ph type="title"/>
          </p:nvPr>
        </p:nvSpPr>
        <p:spPr>
          <a:xfrm>
            <a:off x="628650" y="365125"/>
            <a:ext cx="7886700" cy="543595"/>
          </a:xfrm>
        </p:spPr>
        <p:txBody>
          <a:bodyPr/>
          <a:lstStyle/>
          <a:p>
            <a:pPr>
              <a:defRPr/>
            </a:pPr>
            <a:r>
              <a:rPr lang="fr-FR" b="1" dirty="0">
                <a:highlight>
                  <a:srgbClr val="FFFFFF"/>
                </a:highlight>
                <a:latin typeface="Bell MT" panose="02020503060305020303" pitchFamily="18" charset="0"/>
              </a:rPr>
              <a:t>Augmentation de l'amende pénale</a:t>
            </a:r>
            <a:br>
              <a:rPr lang="fr-FR" b="1" dirty="0">
                <a:highlight>
                  <a:srgbClr val="FFFFFF"/>
                </a:highlight>
                <a:latin typeface="Bell MT" panose="02020503060305020303" pitchFamily="18" charset="0"/>
              </a:rPr>
            </a:br>
            <a:endParaRPr lang="fr-FR" dirty="0">
              <a:latin typeface="Bell MT" panose="02020503060305020303" pitchFamily="18" charset="0"/>
            </a:endParaRPr>
          </a:p>
        </p:txBody>
      </p:sp>
      <p:sp>
        <p:nvSpPr>
          <p:cNvPr id="3" name="Espace réservé du contenu 2">
            <a:extLst>
              <a:ext uri="{FF2B5EF4-FFF2-40B4-BE49-F238E27FC236}">
                <a16:creationId xmlns:a16="http://schemas.microsoft.com/office/drawing/2014/main" id="{BE4D5CFE-A388-54DD-595C-CD59AB20498B}"/>
              </a:ext>
            </a:extLst>
          </p:cNvPr>
          <p:cNvSpPr>
            <a:spLocks noGrp="1"/>
          </p:cNvSpPr>
          <p:nvPr>
            <p:ph idx="1"/>
          </p:nvPr>
        </p:nvSpPr>
        <p:spPr>
          <a:xfrm>
            <a:off x="628650" y="1124744"/>
            <a:ext cx="7886700" cy="5052219"/>
          </a:xfrm>
        </p:spPr>
        <p:txBody>
          <a:bodyPr/>
          <a:lstStyle/>
          <a:p>
            <a:pPr algn="just">
              <a:defRPr/>
            </a:pPr>
            <a:r>
              <a:rPr lang="fr-FR" dirty="0">
                <a:solidFill>
                  <a:srgbClr val="3A3A3A"/>
                </a:solidFill>
                <a:highlight>
                  <a:srgbClr val="FFFFFF"/>
                </a:highlight>
                <a:latin typeface="Bell MT" panose="02020503060305020303" pitchFamily="18" charset="0"/>
              </a:rPr>
              <a:t>Anciennement fixée à 15 000 €, l'amende pénale encourue pour un employeur qui embauche ou conserve un travailleur étranger est désormais d'un montant de </a:t>
            </a:r>
            <a:r>
              <a:rPr lang="fr-FR" b="1" dirty="0">
                <a:solidFill>
                  <a:srgbClr val="3A3A3A"/>
                </a:solidFill>
                <a:highlight>
                  <a:srgbClr val="FFFFFF"/>
                </a:highlight>
                <a:latin typeface="Bell MT" panose="02020503060305020303" pitchFamily="18" charset="0"/>
              </a:rPr>
              <a:t>30 000 €</a:t>
            </a:r>
            <a:r>
              <a:rPr lang="fr-FR" dirty="0">
                <a:solidFill>
                  <a:srgbClr val="3A3A3A"/>
                </a:solidFill>
                <a:highlight>
                  <a:srgbClr val="FFFFFF"/>
                </a:highlight>
                <a:latin typeface="Bell MT" panose="02020503060305020303" pitchFamily="18" charset="0"/>
              </a:rPr>
              <a:t> par travailleur étranger.</a:t>
            </a:r>
          </a:p>
          <a:p>
            <a:pPr marL="0" indent="0" algn="just">
              <a:buFont typeface="Arial" panose="020B0604020202020204" pitchFamily="34" charset="0"/>
              <a:buNone/>
              <a:defRPr/>
            </a:pPr>
            <a:endParaRPr lang="fr-FR" dirty="0">
              <a:solidFill>
                <a:srgbClr val="3A3A3A"/>
              </a:solidFill>
              <a:highlight>
                <a:srgbClr val="FFFFFF"/>
              </a:highlight>
              <a:latin typeface="Bell MT" panose="02020503060305020303" pitchFamily="18" charset="0"/>
            </a:endParaRPr>
          </a:p>
          <a:p>
            <a:pPr algn="just">
              <a:defRPr/>
            </a:pPr>
            <a:r>
              <a:rPr lang="fr-FR" dirty="0">
                <a:solidFill>
                  <a:srgbClr val="3A3A3A"/>
                </a:solidFill>
                <a:highlight>
                  <a:srgbClr val="FFFFFF"/>
                </a:highlight>
                <a:latin typeface="Bell MT" panose="02020503060305020303" pitchFamily="18" charset="0"/>
              </a:rPr>
              <a:t>Lorsque l'infraction est commise en bande organisée, l'amende est portée à 200 000 € (contre 100 000 € auparavant).</a:t>
            </a:r>
          </a:p>
          <a:p>
            <a:pPr marL="0" indent="0" algn="just">
              <a:buFont typeface="Arial" panose="020B0604020202020204" pitchFamily="34" charset="0"/>
              <a:buNone/>
              <a:defRPr/>
            </a:pPr>
            <a:endParaRPr lang="fr-FR" dirty="0">
              <a:solidFill>
                <a:srgbClr val="3A3A3A"/>
              </a:solidFill>
              <a:highlight>
                <a:srgbClr val="FFFFFF"/>
              </a:highlight>
              <a:latin typeface="Bell MT" panose="02020503060305020303" pitchFamily="18" charset="0"/>
            </a:endParaRPr>
          </a:p>
          <a:p>
            <a:pPr algn="just">
              <a:defRPr/>
            </a:pPr>
            <a:r>
              <a:rPr lang="fr-FR" dirty="0">
                <a:solidFill>
                  <a:srgbClr val="3A3A3A"/>
                </a:solidFill>
                <a:highlight>
                  <a:srgbClr val="FFFFFF"/>
                </a:highlight>
                <a:latin typeface="Bell MT" panose="02020503060305020303" pitchFamily="18" charset="0"/>
              </a:rPr>
              <a:t>De plus, la loi étend l'application de cette amende pénale aux cas dans lesquels l'employeur engage ou conserve à son service un travailleur étranger dans une catégorie professionnelle, une profession ou une zone géographique autres que celles mentionnées dans son titre de séjour.</a:t>
            </a:r>
          </a:p>
          <a:p>
            <a:pPr>
              <a:defRPr/>
            </a:pPr>
            <a:endParaRPr lang="fr-F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A9AB4CD1-9702-72EF-86FB-4FEEAF4AAE19}"/>
              </a:ext>
            </a:extLst>
          </p:cNvPr>
          <p:cNvSpPr>
            <a:spLocks noGrp="1" noChangeArrowheads="1"/>
          </p:cNvSpPr>
          <p:nvPr>
            <p:ph type="title"/>
          </p:nvPr>
        </p:nvSpPr>
        <p:spPr>
          <a:xfrm>
            <a:off x="5886450" y="695325"/>
            <a:ext cx="3006725" cy="4829175"/>
          </a:xfrm>
        </p:spPr>
        <p:txBody>
          <a:bodyPr lIns="68580" tIns="34290" rIns="68580" bIns="34290"/>
          <a:lstStyle/>
          <a:p>
            <a:pPr algn="just" eaLnBrk="1" hangingPunct="1"/>
            <a:r>
              <a:rPr lang="fr-FR" altLang="fr-FR" sz="1800">
                <a:latin typeface="Bell MT" panose="02020503060305020303" pitchFamily="18" charset="0"/>
              </a:rPr>
              <a:t>La notion de travail illégal recouvre plusieurs infractions différentes qui ne se confondent pas toujours : </a:t>
            </a:r>
            <a:br>
              <a:rPr lang="fr-FR" altLang="fr-FR" sz="1800">
                <a:latin typeface="Bell MT" panose="02020503060305020303" pitchFamily="18" charset="0"/>
              </a:rPr>
            </a:br>
            <a:br>
              <a:rPr lang="fr-FR" altLang="fr-FR" sz="1800">
                <a:latin typeface="Bell MT" panose="02020503060305020303" pitchFamily="18" charset="0"/>
              </a:rPr>
            </a:br>
            <a:br>
              <a:rPr lang="fr-FR" altLang="fr-FR" sz="1800">
                <a:latin typeface="Bell MT" panose="02020503060305020303" pitchFamily="18" charset="0"/>
              </a:rPr>
            </a:br>
            <a:r>
              <a:rPr lang="fr-FR" altLang="fr-FR" sz="1800">
                <a:latin typeface="Bell MT" panose="02020503060305020303" pitchFamily="18" charset="0"/>
              </a:rPr>
              <a:t>Le travail dit au noir, au black, ou clandestin Juridiquement appelé « travail dissimulé »</a:t>
            </a:r>
            <a:br>
              <a:rPr lang="fr-FR" altLang="fr-FR" sz="1800">
                <a:latin typeface="Bell MT" panose="02020503060305020303" pitchFamily="18" charset="0"/>
              </a:rPr>
            </a:br>
            <a:br>
              <a:rPr lang="fr-FR" altLang="fr-FR" sz="1800">
                <a:latin typeface="Bell MT" panose="02020503060305020303" pitchFamily="18" charset="0"/>
              </a:rPr>
            </a:br>
            <a:br>
              <a:rPr lang="fr-FR" altLang="fr-FR" sz="1800">
                <a:latin typeface="Bell MT" panose="02020503060305020303" pitchFamily="18" charset="0"/>
              </a:rPr>
            </a:br>
            <a:r>
              <a:rPr lang="fr-FR" altLang="fr-FR" sz="1800">
                <a:latin typeface="Bell MT" panose="02020503060305020303" pitchFamily="18" charset="0"/>
              </a:rPr>
              <a:t>.L’emploi d’étranger non autorisé à travailler</a:t>
            </a:r>
            <a:br>
              <a:rPr lang="fr-FR" altLang="fr-FR" sz="1800">
                <a:latin typeface="Bell MT" panose="02020503060305020303" pitchFamily="18" charset="0"/>
              </a:rPr>
            </a:br>
            <a:br>
              <a:rPr lang="fr-FR" altLang="fr-FR" sz="1800">
                <a:latin typeface="Bell MT" panose="02020503060305020303" pitchFamily="18" charset="0"/>
              </a:rPr>
            </a:br>
            <a:br>
              <a:rPr lang="fr-FR" altLang="fr-FR" sz="1800">
                <a:latin typeface="Bell MT" panose="02020503060305020303" pitchFamily="18" charset="0"/>
              </a:rPr>
            </a:br>
            <a:br>
              <a:rPr lang="fr-FR" altLang="fr-FR" sz="1800">
                <a:latin typeface="Bell MT" panose="02020503060305020303" pitchFamily="18" charset="0"/>
              </a:rPr>
            </a:br>
            <a:r>
              <a:rPr lang="fr-FR" altLang="fr-FR" sz="1800">
                <a:latin typeface="Bell MT" panose="02020503060305020303" pitchFamily="18" charset="0"/>
              </a:rPr>
              <a:t>VOIR cahier pratique du GISTI « </a:t>
            </a:r>
            <a:r>
              <a:rPr lang="fr-FR" altLang="fr-FR" sz="1800" b="1" i="1">
                <a:latin typeface="Bell MT" panose="02020503060305020303" pitchFamily="18" charset="0"/>
              </a:rPr>
              <a:t>sans papier mais pas sans droits »</a:t>
            </a:r>
          </a:p>
        </p:txBody>
      </p:sp>
      <p:sp>
        <p:nvSpPr>
          <p:cNvPr id="11" name="Rectangle 10" descr="&quot;&quot;">
            <a:extLst>
              <a:ext uri="{FF2B5EF4-FFF2-40B4-BE49-F238E27FC236}">
                <a16:creationId xmlns:a16="http://schemas.microsoft.com/office/drawing/2014/main" id="{E95E603D-9A8B-2CD7-025C-3B3A9442CD1E}"/>
              </a:ext>
            </a:extLst>
          </p:cNvPr>
          <p:cNvSpPr>
            <a:spLocks noGrp="1" noRot="1" noChangeAspect="1" noMove="1" noResize="1" noEditPoints="1" noAdjustHandles="1" noChangeArrowheads="1" noChangeShapeType="1" noTextEdit="1"/>
          </p:cNvSpPr>
          <p:nvPr/>
        </p:nvSpPr>
        <p:spPr>
          <a:xfrm>
            <a:off x="0" y="857250"/>
            <a:ext cx="5664200"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3" name="Rounded Rectangle 9" descr="&quot;&quot;">
            <a:extLst>
              <a:ext uri="{FF2B5EF4-FFF2-40B4-BE49-F238E27FC236}">
                <a16:creationId xmlns:a16="http://schemas.microsoft.com/office/drawing/2014/main" id="{78526663-3E45-FDC9-5D79-D5AC8410885F}"/>
              </a:ext>
            </a:extLst>
          </p:cNvPr>
          <p:cNvSpPr>
            <a:spLocks noGrp="1" noRot="1" noChangeAspect="1" noMove="1" noResize="1" noEditPoints="1" noAdjustHandles="1" noChangeArrowheads="1" noChangeShapeType="1" noTextEdit="1"/>
          </p:cNvSpPr>
          <p:nvPr/>
        </p:nvSpPr>
        <p:spPr>
          <a:xfrm>
            <a:off x="355600" y="1220788"/>
            <a:ext cx="4946650" cy="4303712"/>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83973" name="Footer PlaceHolder 3">
            <a:extLst>
              <a:ext uri="{FF2B5EF4-FFF2-40B4-BE49-F238E27FC236}">
                <a16:creationId xmlns:a16="http://schemas.microsoft.com/office/drawing/2014/main" id="{0A584226-7AA9-3426-A1D7-13FFBA05B882}"/>
              </a:ext>
            </a:extLst>
          </p:cNvPr>
          <p:cNvSpPr>
            <a:spLocks noGrp="1" noChangeArrowheads="1"/>
          </p:cNvSpPr>
          <p:nvPr>
            <p:ph type="ftr" sz="quarter" idx="11"/>
          </p:nvPr>
        </p:nvSpPr>
        <p:spPr bwMode="auto">
          <a:xfrm>
            <a:off x="714375" y="5624513"/>
            <a:ext cx="422433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numCol="1" anchorCtr="0" compatLnSpc="1">
            <a:prstTxWarp prst="textNoShape">
              <a:avLst/>
            </a:prstTxWarp>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Aft>
                <a:spcPts val="450"/>
              </a:spcAft>
            </a:pPr>
            <a:endParaRPr lang="en-US" altLang="fr-FR">
              <a:solidFill>
                <a:srgbClr val="595959"/>
              </a:solidFill>
              <a:latin typeface="Calibri" panose="020F0502020204030204" pitchFamily="34" charset="0"/>
              <a:hlinkClick r:id="rId3"/>
            </a:endParaRPr>
          </a:p>
        </p:txBody>
      </p:sp>
      <p:sp>
        <p:nvSpPr>
          <p:cNvPr id="83974" name="TextBox 7">
            <a:extLst>
              <a:ext uri="{FF2B5EF4-FFF2-40B4-BE49-F238E27FC236}">
                <a16:creationId xmlns:a16="http://schemas.microsoft.com/office/drawing/2014/main" id="{5C7A71F3-C23A-A0D9-D4E7-0C0F7B85EC76}"/>
              </a:ext>
            </a:extLst>
          </p:cNvPr>
          <p:cNvSpPr txBox="1">
            <a:spLocks noChangeArrowheads="1"/>
          </p:cNvSpPr>
          <p:nvPr/>
        </p:nvSpPr>
        <p:spPr bwMode="auto">
          <a:xfrm>
            <a:off x="701675" y="1296988"/>
            <a:ext cx="42243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3600" b="1">
                <a:latin typeface="Bell MT" panose="02020503060305020303" pitchFamily="18" charset="0"/>
              </a:rPr>
              <a:t>Droits en cas d’emploi illégal </a:t>
            </a:r>
            <a:endParaRPr lang="fr-FR" altLang="fr-FR" sz="3300" b="1">
              <a:solidFill>
                <a:srgbClr val="000000"/>
              </a:solidFill>
              <a:latin typeface="Bell MT" panose="02020503060305020303" pitchFamily="18" charset="0"/>
            </a:endParaRPr>
          </a:p>
        </p:txBody>
      </p:sp>
      <p:pic>
        <p:nvPicPr>
          <p:cNvPr id="83975" name="Picture 2">
            <a:extLst>
              <a:ext uri="{FF2B5EF4-FFF2-40B4-BE49-F238E27FC236}">
                <a16:creationId xmlns:a16="http://schemas.microsoft.com/office/drawing/2014/main" id="{5E2D074A-F421-F4D3-EC69-56E43C754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2443163"/>
            <a:ext cx="466883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contenu 2">
            <a:extLst>
              <a:ext uri="{FF2B5EF4-FFF2-40B4-BE49-F238E27FC236}">
                <a16:creationId xmlns:a16="http://schemas.microsoft.com/office/drawing/2014/main" id="{806C0C70-260F-73B5-C37A-BC258F334B06}"/>
              </a:ext>
            </a:extLst>
          </p:cNvPr>
          <p:cNvSpPr>
            <a:spLocks noGrp="1" noChangeArrowheads="1"/>
          </p:cNvSpPr>
          <p:nvPr>
            <p:ph idx="1"/>
          </p:nvPr>
        </p:nvSpPr>
        <p:spPr>
          <a:xfrm>
            <a:off x="628650" y="549275"/>
            <a:ext cx="7886700" cy="5472113"/>
          </a:xfrm>
        </p:spPr>
        <p:txBody>
          <a:bodyPr/>
          <a:lstStyle/>
          <a:p>
            <a:pPr marL="0" indent="0" algn="just">
              <a:buFont typeface="Arial" panose="020B0604020202020204" pitchFamily="34" charset="0"/>
              <a:buNone/>
            </a:pPr>
            <a:r>
              <a:rPr lang="fr-FR" altLang="fr-FR" sz="2400" b="1">
                <a:latin typeface="Bell MT" panose="02020503060305020303" pitchFamily="18" charset="0"/>
              </a:rPr>
              <a:t>Le « travail dissimulé »</a:t>
            </a:r>
            <a:r>
              <a:rPr lang="fr-FR" altLang="fr-FR" sz="2400">
                <a:latin typeface="Bell MT" panose="02020503060305020303" pitchFamily="18" charset="0"/>
              </a:rPr>
              <a:t>  </a:t>
            </a:r>
          </a:p>
          <a:p>
            <a:pPr marL="0" indent="0" algn="just">
              <a:buFont typeface="Arial" panose="020B0604020202020204" pitchFamily="34" charset="0"/>
              <a:buNone/>
            </a:pPr>
            <a:r>
              <a:rPr lang="fr-FR" altLang="fr-FR" sz="2400">
                <a:latin typeface="Bell MT" panose="02020503060305020303" pitchFamily="18" charset="0"/>
              </a:rPr>
              <a:t>Article L. 8 221-1 du code du travail</a:t>
            </a:r>
          </a:p>
          <a:p>
            <a:pPr marL="0" indent="0" algn="just">
              <a:buFont typeface="Arial" panose="020B0604020202020204" pitchFamily="34" charset="0"/>
              <a:buNone/>
            </a:pPr>
            <a:endParaRPr lang="fr-FR" altLang="fr-FR" sz="2400">
              <a:latin typeface="Bell MT" panose="02020503060305020303" pitchFamily="18" charset="0"/>
            </a:endParaRPr>
          </a:p>
          <a:p>
            <a:pPr marL="0" indent="0" algn="just">
              <a:buFont typeface="Arial" panose="020B0604020202020204" pitchFamily="34" charset="0"/>
              <a:buNone/>
            </a:pPr>
            <a:r>
              <a:rPr lang="fr-FR" altLang="fr-FR" sz="2400">
                <a:latin typeface="Bell MT" panose="02020503060305020303" pitchFamily="18" charset="0"/>
              </a:rPr>
              <a:t>Le salarié n’est pas déclaré, aucune cotisation sociale ou fiscale n’est payée</a:t>
            </a:r>
          </a:p>
          <a:p>
            <a:pPr marL="0" indent="0" algn="just">
              <a:buFont typeface="Arial" panose="020B0604020202020204" pitchFamily="34" charset="0"/>
              <a:buNone/>
            </a:pPr>
            <a:endParaRPr lang="fr-FR" altLang="fr-FR" sz="2400">
              <a:latin typeface="Bell MT" panose="02020503060305020303" pitchFamily="18" charset="0"/>
            </a:endParaRPr>
          </a:p>
          <a:p>
            <a:pPr marL="0" indent="0" algn="just">
              <a:buFont typeface="Arial" panose="020B0604020202020204" pitchFamily="34" charset="0"/>
              <a:buNone/>
            </a:pPr>
            <a:r>
              <a:rPr lang="fr-FR" altLang="fr-FR" sz="2400">
                <a:latin typeface="Bell MT" panose="02020503060305020303" pitchFamily="18" charset="0"/>
              </a:rPr>
              <a:t>Il ne peut être reproché qu’à l’employeur ou à un travailleur indépendant, mais jamais à la personne salariée, même si elle était informée, voire consentante ; celle-ci est toujours considérée comme victime. </a:t>
            </a:r>
          </a:p>
          <a:p>
            <a:pPr marL="0" indent="0" algn="just">
              <a:buFont typeface="Arial" panose="020B0604020202020204" pitchFamily="34" charset="0"/>
              <a:buNone/>
            </a:pPr>
            <a:endParaRPr lang="fr-FR" altLang="fr-FR" sz="2400">
              <a:latin typeface="Bell MT" panose="02020503060305020303" pitchFamily="18" charset="0"/>
            </a:endParaRPr>
          </a:p>
          <a:p>
            <a:pPr marL="0" indent="0" algn="just">
              <a:buFont typeface="Arial" panose="020B0604020202020204" pitchFamily="34" charset="0"/>
              <a:buNone/>
            </a:pPr>
            <a:r>
              <a:rPr lang="fr-FR" altLang="fr-FR" sz="2400">
                <a:latin typeface="Bell MT" panose="02020503060305020303" pitchFamily="18" charset="0"/>
              </a:rPr>
              <a:t>Cette infraction est distincte de l’emploi d’une personne dépourvue d’autorisation de travail</a:t>
            </a:r>
            <a:endParaRPr lang="fr-FR" altLang="fr-FR">
              <a:latin typeface="Bell MT" panose="02020503060305020303"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contenu 2">
            <a:extLst>
              <a:ext uri="{FF2B5EF4-FFF2-40B4-BE49-F238E27FC236}">
                <a16:creationId xmlns:a16="http://schemas.microsoft.com/office/drawing/2014/main" id="{45EB49C9-87F5-E132-12DE-40D26A3E93E4}"/>
              </a:ext>
            </a:extLst>
          </p:cNvPr>
          <p:cNvSpPr>
            <a:spLocks noGrp="1" noChangeArrowheads="1"/>
          </p:cNvSpPr>
          <p:nvPr>
            <p:ph idx="1"/>
          </p:nvPr>
        </p:nvSpPr>
        <p:spPr>
          <a:xfrm>
            <a:off x="755650" y="908050"/>
            <a:ext cx="7886700" cy="4351338"/>
          </a:xfrm>
        </p:spPr>
        <p:txBody>
          <a:bodyPr/>
          <a:lstStyle/>
          <a:p>
            <a:pPr marL="0" indent="0">
              <a:buFont typeface="Arial" panose="020B0604020202020204" pitchFamily="34" charset="0"/>
              <a:buNone/>
            </a:pPr>
            <a:r>
              <a:rPr lang="fr-FR" altLang="fr-FR" sz="2400" b="1">
                <a:latin typeface="Bell MT" panose="02020503060305020303" pitchFamily="18" charset="0"/>
              </a:rPr>
              <a:t>L’emploi d’étranger non autorisé à travailler</a:t>
            </a:r>
          </a:p>
          <a:p>
            <a:pPr marL="0" indent="0">
              <a:buFont typeface="Arial" panose="020B0604020202020204" pitchFamily="34" charset="0"/>
              <a:buNone/>
            </a:pPr>
            <a:r>
              <a:rPr lang="fr-FR" altLang="fr-FR" sz="2400">
                <a:latin typeface="Bell MT" panose="02020503060305020303" pitchFamily="18" charset="0"/>
              </a:rPr>
              <a:t>Article L8251-1 code du travail</a:t>
            </a:r>
          </a:p>
          <a:p>
            <a:pPr marL="0" indent="0">
              <a:buFont typeface="Arial" panose="020B0604020202020204" pitchFamily="34" charset="0"/>
              <a:buNone/>
            </a:pPr>
            <a:endParaRPr lang="fr-FR" altLang="fr-FR" sz="2400">
              <a:latin typeface="Bell MT" panose="02020503060305020303" pitchFamily="18" charset="0"/>
            </a:endParaRPr>
          </a:p>
          <a:p>
            <a:pPr marL="0" indent="0">
              <a:buFont typeface="Arial" panose="020B0604020202020204" pitchFamily="34" charset="0"/>
              <a:buNone/>
            </a:pPr>
            <a:r>
              <a:rPr lang="fr-FR" altLang="fr-FR" sz="2400">
                <a:latin typeface="Bell MT" panose="02020503060305020303" pitchFamily="18" charset="0"/>
              </a:rPr>
              <a:t>Dans ce cas il peut y avoir déclarations, cotisations sociales et fiscales / fiches de paie ( parfois sous un nom d’emprunt, avec carte de séjour d’une autre personne)</a:t>
            </a:r>
          </a:p>
          <a:p>
            <a:pPr marL="0" indent="0">
              <a:buFont typeface="Arial" panose="020B0604020202020204" pitchFamily="34" charset="0"/>
              <a:buNone/>
            </a:pPr>
            <a:endParaRPr lang="fr-FR" altLang="fr-FR" sz="2400">
              <a:latin typeface="Bell MT" panose="02020503060305020303" pitchFamily="18" charset="0"/>
            </a:endParaRPr>
          </a:p>
          <a:p>
            <a:pPr marL="0" indent="0">
              <a:buFont typeface="Arial" panose="020B0604020202020204" pitchFamily="34" charset="0"/>
              <a:buNone/>
            </a:pPr>
            <a:r>
              <a:rPr lang="fr-FR" altLang="fr-FR" sz="2400">
                <a:latin typeface="Bell MT" panose="02020503060305020303" pitchFamily="18" charset="0"/>
              </a:rPr>
              <a:t>C’est l’employeur et lui seul qui est responsable d’avoir fait travailler, directement ou indirectement, une personne sans papiers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u contenu 2">
            <a:extLst>
              <a:ext uri="{FF2B5EF4-FFF2-40B4-BE49-F238E27FC236}">
                <a16:creationId xmlns:a16="http://schemas.microsoft.com/office/drawing/2014/main" id="{51B3DB76-C467-AFAC-D1AE-DDE680EED4AA}"/>
              </a:ext>
            </a:extLst>
          </p:cNvPr>
          <p:cNvSpPr>
            <a:spLocks noGrp="1" noChangeArrowheads="1"/>
          </p:cNvSpPr>
          <p:nvPr>
            <p:ph idx="1"/>
          </p:nvPr>
        </p:nvSpPr>
        <p:spPr>
          <a:xfrm>
            <a:off x="628650" y="115888"/>
            <a:ext cx="7886700" cy="5484812"/>
          </a:xfrm>
        </p:spPr>
        <p:txBody>
          <a:bodyPr/>
          <a:lstStyle/>
          <a:p>
            <a:pPr marL="0" indent="0" algn="ctr">
              <a:buFont typeface="Arial" panose="020B0604020202020204" pitchFamily="34" charset="0"/>
              <a:buNone/>
            </a:pPr>
            <a:r>
              <a:rPr lang="fr-FR" altLang="fr-FR" sz="3000" b="1">
                <a:latin typeface="Bell MT" panose="02020503060305020303" pitchFamily="18" charset="0"/>
              </a:rPr>
              <a:t>QUELS DROITS POUR LES TRAVAILLEURS SANS PAPIERS ?</a:t>
            </a:r>
          </a:p>
          <a:p>
            <a:pPr marL="0" indent="0">
              <a:buFont typeface="Arial" panose="020B0604020202020204" pitchFamily="34" charset="0"/>
              <a:buNone/>
            </a:pPr>
            <a:endParaRPr lang="fr-FR" altLang="fr-FR">
              <a:latin typeface="Bell MT" panose="02020503060305020303" pitchFamily="18" charset="0"/>
            </a:endParaRPr>
          </a:p>
          <a:p>
            <a:pPr marL="0" indent="0">
              <a:buFont typeface="Arial" panose="020B0604020202020204" pitchFamily="34" charset="0"/>
              <a:buNone/>
            </a:pPr>
            <a:r>
              <a:rPr lang="fr-FR" altLang="fr-FR">
                <a:latin typeface="Bell MT" panose="02020503060305020303" pitchFamily="18" charset="0"/>
              </a:rPr>
              <a:t>Un « salarié étranger employé », n’ayant pas en principe le droit d’exercer une activité salariée, « est assimilé, à compter de la date de son embauche, à un salarié régulièrement engagé au regard des obligations de l’employeur » (article  L. 8252-1 du code du travail).</a:t>
            </a:r>
          </a:p>
          <a:p>
            <a:pPr marL="0" indent="0">
              <a:buFont typeface="Arial" panose="020B0604020202020204" pitchFamily="34" charset="0"/>
              <a:buNone/>
            </a:pPr>
            <a:endParaRPr lang="fr-FR" altLang="fr-FR">
              <a:latin typeface="Bell MT" panose="02020503060305020303" pitchFamily="18" charset="0"/>
            </a:endParaRPr>
          </a:p>
          <a:p>
            <a:pPr marL="0" indent="0">
              <a:buFont typeface="Arial" panose="020B0604020202020204" pitchFamily="34" charset="0"/>
              <a:buNone/>
            </a:pPr>
            <a:r>
              <a:rPr lang="fr-FR" altLang="fr-FR">
                <a:latin typeface="Bell MT" panose="02020503060305020303" pitchFamily="18" charset="0"/>
              </a:rPr>
              <a:t>- Toute personne salariée </a:t>
            </a:r>
            <a:r>
              <a:rPr lang="fr-FR" altLang="fr-FR" b="1">
                <a:latin typeface="Bell MT" panose="02020503060305020303" pitchFamily="18" charset="0"/>
              </a:rPr>
              <a:t>victime d’un accident du travail </a:t>
            </a:r>
            <a:r>
              <a:rPr lang="fr-FR" altLang="fr-FR">
                <a:latin typeface="Bell MT" panose="02020503060305020303" pitchFamily="18" charset="0"/>
              </a:rPr>
              <a:t>ou d’une maladie professionnelle a droit à la mise en œuvre de l’assurance accident du travail. La prise en charge des accidents du travail n’est pas liée à la régularité du séjour et du travail (absence d’autorisation de travail et/ou travail non déclaré) de la personne concernée (CSS, art. L. 411-1).</a:t>
            </a:r>
          </a:p>
          <a:p>
            <a:pPr marL="0" indent="0">
              <a:buFont typeface="Arial" panose="020B0604020202020204" pitchFamily="34" charset="0"/>
              <a:buNone/>
            </a:pPr>
            <a:r>
              <a:rPr lang="fr-FR" altLang="fr-FR">
                <a:latin typeface="Bell MT" panose="02020503060305020303" pitchFamily="18" charset="0"/>
              </a:rPr>
              <a:t>- les règles relatives à la durée du travail, aux repos, aux congés, à la protection de la santé et de la sécurité ; </a:t>
            </a:r>
          </a:p>
          <a:p>
            <a:pPr marL="0" indent="0">
              <a:buFont typeface="Arial" panose="020B0604020202020204" pitchFamily="34" charset="0"/>
              <a:buNone/>
            </a:pPr>
            <a:r>
              <a:rPr lang="fr-FR" altLang="fr-FR">
                <a:latin typeface="Bell MT" panose="02020503060305020303" pitchFamily="18" charset="0"/>
              </a:rPr>
              <a:t>– la prise en compte de l’ancienneté dans l’entreprise. Une relation de travail, bien qu’illégale, ne prive pas pour autant d’une protection minimale, la responsabilité de l’infraction étant imputable à l’employeur.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9D874A8-F06F-BEB6-5FF7-A3B36FC18D73}"/>
              </a:ext>
            </a:extLst>
          </p:cNvPr>
          <p:cNvSpPr>
            <a:spLocks noGrp="1"/>
          </p:cNvSpPr>
          <p:nvPr>
            <p:ph idx="1"/>
          </p:nvPr>
        </p:nvSpPr>
        <p:spPr>
          <a:xfrm>
            <a:off x="628650" y="333375"/>
            <a:ext cx="7886700" cy="6119813"/>
          </a:xfrm>
        </p:spPr>
        <p:txBody>
          <a:bodyPr/>
          <a:lstStyle/>
          <a:p>
            <a:pPr marL="0" indent="0" algn="just">
              <a:buFont typeface="Arial" panose="020B0604020202020204" pitchFamily="34" charset="0"/>
              <a:buNone/>
              <a:defRPr/>
            </a:pPr>
            <a:r>
              <a:rPr lang="fr-FR" dirty="0">
                <a:latin typeface="Bell MT" panose="02020503060305020303" pitchFamily="18" charset="0"/>
              </a:rPr>
              <a:t>La personne sans papiers peut donc prétendre, « au titre de la période d’emploi illicite (Art. L. 8252-2 Code du travail)  : </a:t>
            </a:r>
          </a:p>
          <a:p>
            <a:pPr algn="just">
              <a:lnSpc>
                <a:spcPct val="150000"/>
              </a:lnSpc>
              <a:spcBef>
                <a:spcPts val="0"/>
              </a:spcBef>
              <a:buFont typeface="Wingdings" panose="05000000000000000000" pitchFamily="2" charset="2"/>
              <a:buChar char="Ø"/>
              <a:defRPr/>
            </a:pPr>
            <a:r>
              <a:rPr lang="fr-FR" dirty="0">
                <a:latin typeface="Bell MT" panose="02020503060305020303" pitchFamily="18" charset="0"/>
              </a:rPr>
              <a:t> au salaire proprement dit (qui ne peut être inférieur au Smic). </a:t>
            </a:r>
          </a:p>
          <a:p>
            <a:pPr marL="0" indent="0" algn="just">
              <a:spcBef>
                <a:spcPts val="0"/>
              </a:spcBef>
              <a:buFont typeface="Arial" panose="020B0604020202020204" pitchFamily="34" charset="0"/>
              <a:buNone/>
              <a:defRPr/>
            </a:pPr>
            <a:r>
              <a:rPr lang="fr-FR" dirty="0">
                <a:latin typeface="Bell MT" panose="02020503060305020303" pitchFamily="18" charset="0"/>
              </a:rPr>
              <a:t>Elle est présumée avoir travaillé pendant 3 mois, ce qui lui donne au minimum une somme correspondant à 3 mois de salaire, sauf preuve contraire qu’il reviendra à l’employeur d’apporter ; </a:t>
            </a:r>
          </a:p>
          <a:p>
            <a:pPr algn="just">
              <a:buFont typeface="Wingdings" panose="05000000000000000000" pitchFamily="2" charset="2"/>
              <a:buChar char="Ø"/>
              <a:defRPr/>
            </a:pPr>
            <a:r>
              <a:rPr lang="fr-FR" dirty="0">
                <a:latin typeface="Bell MT" panose="02020503060305020303" pitchFamily="18" charset="0"/>
              </a:rPr>
              <a:t> au paiement majoré des heures supplémentaires ; </a:t>
            </a:r>
          </a:p>
          <a:p>
            <a:pPr algn="just">
              <a:buFont typeface="Wingdings" panose="05000000000000000000" pitchFamily="2" charset="2"/>
              <a:buChar char="Ø"/>
              <a:defRPr/>
            </a:pPr>
            <a:r>
              <a:rPr lang="fr-FR" dirty="0">
                <a:latin typeface="Bell MT" panose="02020503060305020303" pitchFamily="18" charset="0"/>
              </a:rPr>
              <a:t>aux primes prévues par la convention collective applicable à l’entreprise ; </a:t>
            </a:r>
          </a:p>
          <a:p>
            <a:pPr algn="just">
              <a:buFont typeface="Wingdings" panose="05000000000000000000" pitchFamily="2" charset="2"/>
              <a:buChar char="Ø"/>
              <a:defRPr/>
            </a:pPr>
            <a:r>
              <a:rPr lang="fr-FR" dirty="0">
                <a:latin typeface="Bell MT" panose="02020503060305020303" pitchFamily="18" charset="0"/>
              </a:rPr>
              <a:t> aux indemnités de congés payés ; </a:t>
            </a:r>
          </a:p>
          <a:p>
            <a:pPr algn="just">
              <a:spcBef>
                <a:spcPts val="0"/>
              </a:spcBef>
              <a:buFont typeface="Wingdings" panose="05000000000000000000" pitchFamily="2" charset="2"/>
              <a:buChar char="Ø"/>
              <a:defRPr/>
            </a:pPr>
            <a:r>
              <a:rPr lang="fr-FR" dirty="0">
                <a:latin typeface="Bell MT" panose="02020503060305020303" pitchFamily="18" charset="0"/>
              </a:rPr>
              <a:t>en cas de rupture de la relation de travail, à une indemnité forfaitaire qui ne peut être inférieure à 3 mois de salaire.</a:t>
            </a:r>
          </a:p>
          <a:p>
            <a:pPr marL="0" indent="0" algn="just">
              <a:spcBef>
                <a:spcPts val="0"/>
              </a:spcBef>
              <a:buFont typeface="Arial" panose="020B0604020202020204" pitchFamily="34" charset="0"/>
              <a:buNone/>
              <a:defRPr/>
            </a:pPr>
            <a:r>
              <a:rPr lang="fr-FR" dirty="0">
                <a:latin typeface="Bell MT" panose="02020503060305020303" pitchFamily="18" charset="0"/>
              </a:rPr>
              <a:t>L’employeur ne peut pas invoquer le fait que le préavis ne pouvait être exécuté en raison de l’impossibilité pour la personne salariée de travailler sur le sol français pour ne pas verser l’indemnité de préavis </a:t>
            </a:r>
          </a:p>
          <a:p>
            <a:pPr algn="just">
              <a:buFont typeface="Wingdings" panose="05000000000000000000" pitchFamily="2" charset="2"/>
              <a:buChar char="Ø"/>
              <a:defRPr/>
            </a:pPr>
            <a:r>
              <a:rPr lang="fr-FR" dirty="0">
                <a:latin typeface="Bell MT" panose="02020503060305020303" pitchFamily="18" charset="0"/>
              </a:rPr>
              <a:t>à des dommages et intérêts si un préjudice particulier a été subi.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8" name="Freeform: Shape 7" descr="&quot;&quot;">
            <a:extLst>
              <a:ext uri="{FF2B5EF4-FFF2-40B4-BE49-F238E27FC236}">
                <a16:creationId xmlns:a16="http://schemas.microsoft.com/office/drawing/2014/main" id="{5B957267-7AA4-0776-D3B1-328EBEDB1A44}"/>
              </a:ext>
            </a:extLst>
          </p:cNvPr>
          <p:cNvSpPr>
            <a:spLocks noGrp="1" noRot="1" noChangeAspect="1" noMove="1" noResize="1" noEditPoints="1" noAdjustHandles="1" noChangeArrowheads="1" noChangeShapeType="1" noTextEdit="1"/>
          </p:cNvSpPr>
          <p:nvPr/>
        </p:nvSpPr>
        <p:spPr>
          <a:xfrm>
            <a:off x="660400" y="857250"/>
            <a:ext cx="7823200" cy="51435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0" name="Freeform: Shape 9" descr="&quot;&quot;">
            <a:extLst>
              <a:ext uri="{FF2B5EF4-FFF2-40B4-BE49-F238E27FC236}">
                <a16:creationId xmlns:a16="http://schemas.microsoft.com/office/drawing/2014/main" id="{E0B8A83F-A2C5-B097-E6FD-2F0450AFB430}"/>
              </a:ext>
            </a:extLst>
          </p:cNvPr>
          <p:cNvSpPr>
            <a:spLocks noGrp="1" noRot="1" noChangeAspect="1" noMove="1" noResize="1" noEditPoints="1" noAdjustHandles="1" noChangeArrowheads="1" noChangeShapeType="1" noTextEdit="1"/>
          </p:cNvSpPr>
          <p:nvPr/>
        </p:nvSpPr>
        <p:spPr>
          <a:xfrm>
            <a:off x="850900" y="857250"/>
            <a:ext cx="7442200" cy="51435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3" name="Content Placeholder 2">
            <a:extLst>
              <a:ext uri="{FF2B5EF4-FFF2-40B4-BE49-F238E27FC236}">
                <a16:creationId xmlns:a16="http://schemas.microsoft.com/office/drawing/2014/main" id="{9CDB2C42-61D1-BE48-CC6B-25D6CB303F2C}"/>
              </a:ext>
            </a:extLst>
          </p:cNvPr>
          <p:cNvSpPr>
            <a:spLocks noGrp="1"/>
          </p:cNvSpPr>
          <p:nvPr>
            <p:ph idx="1"/>
          </p:nvPr>
        </p:nvSpPr>
        <p:spPr>
          <a:xfrm>
            <a:off x="1624013" y="1200150"/>
            <a:ext cx="5895975" cy="4143375"/>
          </a:xfrm>
        </p:spPr>
        <p:txBody>
          <a:bodyPr rtlCol="0">
            <a:noAutofit/>
          </a:bodyPr>
          <a:lstStyle/>
          <a:p>
            <a:pPr marL="0" indent="0" algn="ctr" eaLnBrk="1" fontAlgn="auto" hangingPunct="1">
              <a:spcAft>
                <a:spcPts val="0"/>
              </a:spcAft>
              <a:buFont typeface="Arial" panose="020B0604020202020204" pitchFamily="34" charset="0"/>
              <a:buNone/>
              <a:defRPr/>
            </a:pPr>
            <a:r>
              <a:rPr lang="fr-FR" sz="1650" b="1" dirty="0">
                <a:latin typeface="Bell MT" panose="02020503060305020303" pitchFamily="18" charset="0"/>
              </a:rPr>
              <a:t>ATTENTION ! </a:t>
            </a:r>
          </a:p>
          <a:p>
            <a:pPr marL="0" indent="0" algn="just" eaLnBrk="1" fontAlgn="auto" hangingPunct="1">
              <a:spcAft>
                <a:spcPts val="0"/>
              </a:spcAft>
              <a:buFont typeface="Arial" panose="020B0604020202020204" pitchFamily="34" charset="0"/>
              <a:buNone/>
              <a:defRPr/>
            </a:pPr>
            <a:endParaRPr lang="fr-FR" sz="165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1650" dirty="0">
                <a:latin typeface="Bell MT" panose="02020503060305020303" pitchFamily="18" charset="0"/>
              </a:rPr>
              <a:t>L’employeur doit vérifier le titre qui autorise l'étranger à travailler en France auprès de la préfecture du lieu d'embauche (sauf si l'étranger est inscrit sur la liste des demandeurs d'emploi), au moins 2 jours ouvrables avant la date effective d'embauche. </a:t>
            </a:r>
          </a:p>
          <a:p>
            <a:pPr marL="0" indent="0" algn="just" eaLnBrk="1" fontAlgn="auto" hangingPunct="1">
              <a:spcAft>
                <a:spcPts val="0"/>
              </a:spcAft>
              <a:buFont typeface="Arial" panose="020B0604020202020204" pitchFamily="34" charset="0"/>
              <a:buNone/>
              <a:defRPr/>
            </a:pPr>
            <a:endParaRPr lang="fr-FR" sz="1650" dirty="0">
              <a:latin typeface="Bell MT" panose="02020503060305020303" pitchFamily="18" charset="0"/>
            </a:endParaRPr>
          </a:p>
          <a:p>
            <a:pPr marL="0" indent="0" algn="just" eaLnBrk="1" fontAlgn="auto" hangingPunct="1">
              <a:spcAft>
                <a:spcPts val="0"/>
              </a:spcAft>
              <a:buFont typeface="Arial" panose="020B0604020202020204" pitchFamily="34" charset="0"/>
              <a:buNone/>
              <a:defRPr/>
            </a:pPr>
            <a:r>
              <a:rPr lang="fr-FR" sz="1650" dirty="0">
                <a:latin typeface="Bell MT" panose="02020503060305020303" pitchFamily="18" charset="0"/>
              </a:rPr>
              <a:t>En pratique, l'employeur doit envoyer un courrier électronique avec en pièce jointe la copie (scan) du titre valant autorisation de travail. À la demande du préfet, il peut être exigé la production par l'étranger du document original.</a:t>
            </a:r>
          </a:p>
          <a:p>
            <a:pPr marL="0" indent="0" algn="just" eaLnBrk="1" fontAlgn="auto" hangingPunct="1">
              <a:spcAft>
                <a:spcPts val="0"/>
              </a:spcAft>
              <a:buFont typeface="Arial" panose="020B0604020202020204" pitchFamily="34" charset="0"/>
              <a:buNone/>
              <a:defRPr/>
            </a:pPr>
            <a:endParaRPr lang="fr-FR" sz="1650" dirty="0">
              <a:latin typeface="Bell MT" panose="02020503060305020303" pitchFamily="18" charset="0"/>
            </a:endParaRPr>
          </a:p>
          <a:p>
            <a:pPr algn="just" eaLnBrk="1" fontAlgn="auto" hangingPunct="1">
              <a:spcAft>
                <a:spcPts val="0"/>
              </a:spcAft>
              <a:defRPr/>
            </a:pPr>
            <a:r>
              <a:rPr lang="fr-FR" sz="1650" dirty="0">
                <a:latin typeface="Bell MT" panose="02020503060305020303" pitchFamily="18" charset="0"/>
              </a:rPr>
              <a:t>Le préfet notifie sa réponse à l'employeur dans un délai de 2 jours ouvrables à partir de la réception de la demande. </a:t>
            </a:r>
          </a:p>
          <a:p>
            <a:pPr marL="0" indent="0" algn="just" eaLnBrk="1" fontAlgn="auto" hangingPunct="1">
              <a:spcAft>
                <a:spcPts val="0"/>
              </a:spcAft>
              <a:buFont typeface="Arial" panose="020B0604020202020204" pitchFamily="34" charset="0"/>
              <a:buNone/>
              <a:defRPr/>
            </a:pPr>
            <a:r>
              <a:rPr lang="fr-FR" sz="1650" b="1" dirty="0">
                <a:latin typeface="Bell MT" panose="02020503060305020303" pitchFamily="18" charset="0"/>
              </a:rPr>
              <a:t>Sans réponse dans ce délai, l'obligation de l'employeur de s'assurer de l'existence de l'autorisation de travail est considérée accomplie.</a:t>
            </a:r>
          </a:p>
          <a:p>
            <a:pPr eaLnBrk="1" fontAlgn="auto" hangingPunct="1">
              <a:spcAft>
                <a:spcPts val="0"/>
              </a:spcAft>
              <a:defRPr/>
            </a:pPr>
            <a:endParaRPr lang="fr-FR" sz="1650" dirty="0">
              <a:latin typeface="Bell MT" panose="02020503060305020303"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AC7FA1-74CB-A6DB-630C-EF64D2860D8B}"/>
              </a:ext>
            </a:extLst>
          </p:cNvPr>
          <p:cNvSpPr>
            <a:spLocks noGrp="1"/>
          </p:cNvSpPr>
          <p:nvPr>
            <p:ph idx="1"/>
          </p:nvPr>
        </p:nvSpPr>
        <p:spPr>
          <a:xfrm>
            <a:off x="628650" y="908050"/>
            <a:ext cx="7886700" cy="4351338"/>
          </a:xfrm>
        </p:spPr>
        <p:txBody>
          <a:bodyPr/>
          <a:lstStyle/>
          <a:p>
            <a:pPr marL="0" indent="0" algn="ctr">
              <a:buFont typeface="Arial" panose="020B0604020202020204" pitchFamily="34" charset="0"/>
              <a:buNone/>
              <a:defRPr/>
            </a:pPr>
            <a:endParaRPr lang="fr-FR" sz="3800" dirty="0">
              <a:latin typeface="Bell MT" panose="02020503060305020303" pitchFamily="18" charset="0"/>
            </a:endParaRPr>
          </a:p>
          <a:p>
            <a:pPr marL="0" indent="0" algn="ctr">
              <a:buFont typeface="Arial" panose="020B0604020202020204" pitchFamily="34" charset="0"/>
              <a:buNone/>
              <a:defRPr/>
            </a:pPr>
            <a:endParaRPr lang="fr-FR" sz="3800" b="1" dirty="0">
              <a:latin typeface="Bell MT" panose="02020503060305020303" pitchFamily="18" charset="0"/>
            </a:endParaRPr>
          </a:p>
          <a:p>
            <a:pPr marL="857250" indent="-857250" algn="ctr">
              <a:buFont typeface="Arial" panose="020B0604020202020204" pitchFamily="34" charset="0"/>
              <a:buAutoNum type="romanUcPeriod"/>
              <a:defRPr/>
            </a:pPr>
            <a:r>
              <a:rPr lang="fr-FR" sz="3800" b="1" dirty="0">
                <a:latin typeface="Bell MT" panose="02020503060305020303" pitchFamily="18" charset="0"/>
              </a:rPr>
              <a:t>Les étrangers autorisés à travailler </a:t>
            </a:r>
          </a:p>
          <a:p>
            <a:pPr marL="0" indent="0" algn="ctr">
              <a:buFont typeface="Arial" panose="020B0604020202020204" pitchFamily="34" charset="0"/>
              <a:buNone/>
              <a:defRPr/>
            </a:pPr>
            <a:r>
              <a:rPr lang="fr-FR" sz="3800" b="1" dirty="0">
                <a:latin typeface="Bell MT" panose="02020503060305020303" pitchFamily="18" charset="0"/>
              </a:rPr>
              <a:t>sans demande spécifique d’autorisation de travail</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éAGIR module de sensibilisation 201920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9983</TotalTime>
  <Words>6952</Words>
  <Application>Microsoft Office PowerPoint</Application>
  <PresentationFormat>Affichage à l'écran (4:3)</PresentationFormat>
  <Paragraphs>549</Paragraphs>
  <Slides>75</Slides>
  <Notes>6</Notes>
  <HiddenSlides>0</HiddenSlides>
  <MMClips>0</MMClips>
  <ScaleCrop>false</ScaleCrop>
  <HeadingPairs>
    <vt:vector size="6" baseType="variant">
      <vt:variant>
        <vt:lpstr>Polices utilisées</vt:lpstr>
      </vt:variant>
      <vt:variant>
        <vt:i4>11</vt:i4>
      </vt:variant>
      <vt:variant>
        <vt:lpstr>Thème</vt:lpstr>
      </vt:variant>
      <vt:variant>
        <vt:i4>5</vt:i4>
      </vt:variant>
      <vt:variant>
        <vt:lpstr>Titres des diapositives</vt:lpstr>
      </vt:variant>
      <vt:variant>
        <vt:i4>75</vt:i4>
      </vt:variant>
    </vt:vector>
  </HeadingPairs>
  <TitlesOfParts>
    <vt:vector size="91" baseType="lpstr">
      <vt:lpstr>Arial</vt:lpstr>
      <vt:lpstr>Calibri</vt:lpstr>
      <vt:lpstr>Calibri Light</vt:lpstr>
      <vt:lpstr>Aptos Display</vt:lpstr>
      <vt:lpstr>Aptos</vt:lpstr>
      <vt:lpstr>Bell MT</vt:lpstr>
      <vt:lpstr>Hero New</vt:lpstr>
      <vt:lpstr>Wingdings</vt:lpstr>
      <vt:lpstr>Times New Roman</vt:lpstr>
      <vt:lpstr>Source Sans Pro</vt:lpstr>
      <vt:lpstr>Symbol</vt:lpstr>
      <vt:lpstr>Thème Office</vt:lpstr>
      <vt:lpstr>RéAGIR module de sensibilisation 20192020</vt:lpstr>
      <vt:lpstr>Office Theme</vt:lpstr>
      <vt:lpstr>1_Office Theme</vt:lpstr>
      <vt:lpstr>1_Thème Office</vt:lpstr>
      <vt:lpstr>Le travail des étrangers  en France </vt:lpstr>
      <vt:lpstr>Quelques chiffres…</vt:lpstr>
      <vt:lpstr>Présentation PowerPoint</vt:lpstr>
      <vt:lpstr>Présentation PowerPoint</vt:lpstr>
      <vt:lpstr>Présentation PowerPoint</vt:lpstr>
      <vt:lpstr> Le droit au travail des salariés étrangers</vt:lpstr>
      <vt:lpstr>Présentation PowerPoint</vt:lpstr>
      <vt:lpstr>Présentation PowerPoint</vt:lpstr>
      <vt:lpstr>Présentation PowerPoint</vt:lpstr>
      <vt:lpstr>Etrangers exemptés d’autorisation de travail</vt:lpstr>
      <vt:lpstr>Certains titre de séjour valent en eux-mêmes autorisation de travail sans limite géographique ou d’employeur</vt:lpstr>
      <vt:lpstr>Présentation PowerPoint</vt:lpstr>
      <vt:lpstr>Présentation PowerPoint</vt:lpstr>
      <vt:lpstr>Présentation PowerPoint</vt:lpstr>
      <vt:lpstr>1. La délivrance d'un titre de séjour au cours de la minorité</vt:lpstr>
      <vt:lpstr>Présentation PowerPoint</vt:lpstr>
      <vt:lpstr>Présentation PowerPoint</vt:lpstr>
      <vt:lpstr>Présentation PowerPoint</vt:lpstr>
      <vt:lpstr>Le principe :   Pour venir travailler en France, un étranger doit y être autorisé préalablement à son entrée sur le territoire</vt:lpstr>
      <vt:lpstr>Présentation PowerPoint</vt:lpstr>
      <vt:lpstr>Présentation PowerPoint</vt:lpstr>
      <vt:lpstr>Pour les étrangers soumis à autorisation de travail Le principe est l’opposabilité de la situation de l’emploi</vt:lpstr>
      <vt:lpstr>Présentation PowerPoint</vt:lpstr>
      <vt:lpstr>Non opposabilité de la situation de l’emploi aux étudiants titulaires d’un master </vt:lpstr>
      <vt:lpstr>Exceptions à l’opposabilité de la situation de l’emploi non réglementaires</vt:lpstr>
      <vt:lpstr>Liste des métiers en tension en Nouvelle-Aquitaine (arrêté du 21 mai 2025)</vt:lpstr>
      <vt:lpstr>Présentation PowerPoint</vt:lpstr>
      <vt:lpstr>Liste pour l’ensemble des régions métropolitaines</vt:lpstr>
      <vt:lpstr>RECAP  Opposabilité de la situation de l’emploi </vt:lpstr>
      <vt:lpstr>Présentation PowerPoint</vt:lpstr>
      <vt:lpstr>Présentation PowerPoint</vt:lpstr>
      <vt:lpstr>Pièces à fournir pour l’employeur Arrêté du 3 janvier 2025 https://www.legifrance.gouv.fr/jorf/id/JORFTEXT000050966185 </vt:lpstr>
      <vt:lpstr>Présentation PowerPoint</vt:lpstr>
      <vt:lpstr>Présentation PowerPoint</vt:lpstr>
      <vt:lpstr>Recours</vt:lpstr>
      <vt:lpstr>Présentation PowerPoint</vt:lpstr>
      <vt:lpstr>Les taxes</vt:lpstr>
      <vt:lpstr>Présentation PowerPoint</vt:lpstr>
      <vt:lpstr>Présentation PowerPoint</vt:lpstr>
      <vt:lpstr>Présentation PowerPoint</vt:lpstr>
      <vt:lpstr>Présentation PowerPoint</vt:lpstr>
      <vt:lpstr>Présentation PowerPoint</vt:lpstr>
      <vt:lpstr>Présentation PowerPoint</vt:lpstr>
      <vt:lpstr>VI. L’admission exceptionnelle au séjour à raison du travail </vt:lpstr>
      <vt:lpstr>La loi prévoyait jusqu’ici  la possibilité d’une admission exceptionnelle au séjour dans 3 cas</vt:lpstr>
      <vt:lpstr>Présentation PowerPoint</vt:lpstr>
      <vt:lpstr>Présentation PowerPoint</vt:lpstr>
      <vt:lpstr>La nouvelle régularisation par le travail  Article L 435-4 du CESEDA</vt:lpstr>
      <vt:lpstr>Présentation PowerPoint</vt:lpstr>
      <vt:lpstr>Récap titre de séjour « salarié »</vt:lpstr>
      <vt:lpstr>Présentation PowerPoint</vt:lpstr>
      <vt:lpstr>PROCEDURE DE RENOUVELLEMENT</vt:lpstr>
      <vt:lpstr>Présentation PowerPoint</vt:lpstr>
      <vt:lpstr>Présentation PowerPoint</vt:lpstr>
      <vt:lpstr>Présentation PowerPoint</vt:lpstr>
      <vt:lpstr>Présentation PowerPoint</vt:lpstr>
      <vt:lpstr>Présentation PowerPoint</vt:lpstr>
      <vt:lpstr>Présentation PowerPoint</vt:lpstr>
      <vt:lpstr>Spécificités pour les étudiants</vt:lpstr>
      <vt:lpstr>Présentation PowerPoint</vt:lpstr>
      <vt:lpstr>Présentation PowerPoint</vt:lpstr>
      <vt:lpstr>Présentation PowerPoint</vt:lpstr>
      <vt:lpstr>Présentation PowerPoint</vt:lpstr>
      <vt:lpstr>La carte de séjour pluriannuelle « travailleur saisonnier »</vt:lpstr>
      <vt:lpstr>PRINCIPES  Pas de régularisation du droit au séjour pour création d’entreprise  Si un étranger souhaite créer une entreprise en France et y résider à ce titre, les démarches doivent être faite depuis le pays d’origine (obtention d’un visa de long séjour)  Cependant, un étranger titulaire d’un titre de séjour en France peut, dans certaines conditions créer une entreprise</vt:lpstr>
      <vt:lpstr>La carte de séjour « entrepreneur / profession libérale »</vt:lpstr>
      <vt:lpstr>La création d’entreprise  par l’étranger autorisé à résider en France</vt:lpstr>
      <vt:lpstr>XI.  LES SANCTIONS DES EMPLOYEURS DANS LA LOI DARMANIN</vt:lpstr>
      <vt:lpstr>Nouvelle amende administrative pour les employeurs en cas d'absence de titre de travail pour un travailleur étranger </vt:lpstr>
      <vt:lpstr>Augmentation de l'amende pénale </vt:lpstr>
      <vt:lpstr>La notion de travail illégal recouvre plusieurs infractions différentes qui ne se confondent pas toujours :    Le travail dit au noir, au black, ou clandestin Juridiquement appelé « travail dissimulé »   .L’emploi d’étranger non autorisé à travailler    VOIR cahier pratique du GISTI « sans papier mais pas sans droits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SEJOUR DES ETRANGERS  EN FRANCE</dc:title>
  <dc:creator>Minou</dc:creator>
  <cp:lastModifiedBy>Asti Bordeaux</cp:lastModifiedBy>
  <cp:revision>339</cp:revision>
  <dcterms:created xsi:type="dcterms:W3CDTF">2018-02-27T13:18:38Z</dcterms:created>
  <dcterms:modified xsi:type="dcterms:W3CDTF">2026-06-02T13:48:56Z</dcterms:modified>
</cp:coreProperties>
</file>